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8"/>
  </p:notesMasterIdLst>
  <p:sldIdLst>
    <p:sldId id="461" r:id="rId6"/>
    <p:sldId id="256" r:id="rId7"/>
    <p:sldId id="452" r:id="rId8"/>
    <p:sldId id="453" r:id="rId9"/>
    <p:sldId id="454" r:id="rId10"/>
    <p:sldId id="456" r:id="rId11"/>
    <p:sldId id="412" r:id="rId12"/>
    <p:sldId id="457" r:id="rId13"/>
    <p:sldId id="427" r:id="rId14"/>
    <p:sldId id="455" r:id="rId15"/>
    <p:sldId id="440" r:id="rId16"/>
    <p:sldId id="441" r:id="rId17"/>
    <p:sldId id="445" r:id="rId18"/>
    <p:sldId id="458" r:id="rId19"/>
    <p:sldId id="443" r:id="rId20"/>
    <p:sldId id="444" r:id="rId21"/>
    <p:sldId id="459" r:id="rId22"/>
    <p:sldId id="446" r:id="rId23"/>
    <p:sldId id="447" r:id="rId24"/>
    <p:sldId id="448" r:id="rId25"/>
    <p:sldId id="450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131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0100680s_universityofgalway_ie/Documents/Projects/OECD%20Carbon%20Tax/ECR/ESRI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0100680s_universityofgalway_ie/Documents/Projects/OECD%20Carbon%20Tax/ECR/ESRI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0100680s_universityofgalway_ie/Documents/Projects/OECD%20Carbon%20Tax/ECR/ESRI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nuigalwayie-my.sharepoint.com/personal/0100680s_universityofgalway_ie/Documents/Projects/OECD%20Carbon%20Tax/ECR/ESRI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nuigalwayie-my.sharepoint.com/personal/0100680s_universityofgalway_ie/Documents/Projects/OECD%20Carbon%20Tax/ECR/ESRI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nuigalwayie-my.sharepoint.com/personal/0100680s_universityofgalway_ie/Documents/Projects/OECD%20Carbon%20Tax/ECR/ESRI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nuigalwayie-my.sharepoint.com/personal/0100680s_universityofgalway_ie/Documents/Projects/OECD%20Carbon%20Tax/ECR/ESRITabl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0100680s_universityofgalway_ie/Documents/Projects/OECD%20Carbon%20Tax/ECR/ESRI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nuigalwayie-my.sharepoint.com/personal/0100680s_universityofgalway_ie/Documents/Projects/OECD%20Carbon%20Tax/ECR/ESRITab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nuigalwayie-my.sharepoint.com/personal/0100680s_universityofgalway_ie/Documents/Projects/OECD%20Carbon%20Tax/ECR/ESRI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'[ESRITables.xlsx]Tables IE Conference'!$B$3</c:f>
              <c:strCache>
                <c:ptCount val="1"/>
                <c:pt idx="0">
                  <c:v>Motor Fuel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Conference'!$B$4:$B$13</c:f>
              <c:numCache>
                <c:formatCode>0.00</c:formatCode>
                <c:ptCount val="10"/>
                <c:pt idx="0">
                  <c:v>5.3048748394605501E-2</c:v>
                </c:pt>
                <c:pt idx="1">
                  <c:v>4.0052200568141232E-2</c:v>
                </c:pt>
                <c:pt idx="2">
                  <c:v>4.1400611683614565E-2</c:v>
                </c:pt>
                <c:pt idx="3">
                  <c:v>3.8204235786175961E-2</c:v>
                </c:pt>
                <c:pt idx="4">
                  <c:v>3.9304363059895681E-2</c:v>
                </c:pt>
                <c:pt idx="5">
                  <c:v>3.5073194640285334E-2</c:v>
                </c:pt>
                <c:pt idx="6">
                  <c:v>3.3941877121181241E-2</c:v>
                </c:pt>
                <c:pt idx="7">
                  <c:v>2.9835703519363599E-2</c:v>
                </c:pt>
                <c:pt idx="8">
                  <c:v>2.6210185976144662E-2</c:v>
                </c:pt>
                <c:pt idx="9">
                  <c:v>1.4805441339672007E-2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F-4918-8887-EAB9EB21F828}"/>
            </c:ext>
          </c:extLst>
        </c:ser>
        <c:ser>
          <c:idx val="1"/>
          <c:order val="1"/>
          <c:tx>
            <c:strRef>
              <c:f>'[ESRITables.xlsx]Tables IE Conference'!$C$3</c:f>
              <c:strCache>
                <c:ptCount val="1"/>
                <c:pt idx="0">
                  <c:v>Heating Fuels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Conference'!$C$4:$C$13</c:f>
              <c:numCache>
                <c:formatCode>0.00</c:formatCode>
                <c:ptCount val="10"/>
                <c:pt idx="0">
                  <c:v>2.2126190957157975E-2</c:v>
                </c:pt>
                <c:pt idx="1">
                  <c:v>1.9092995689406905E-2</c:v>
                </c:pt>
                <c:pt idx="2">
                  <c:v>1.8815027565912853E-2</c:v>
                </c:pt>
                <c:pt idx="3">
                  <c:v>1.70005409791723E-2</c:v>
                </c:pt>
                <c:pt idx="4">
                  <c:v>1.519263726128379E-2</c:v>
                </c:pt>
                <c:pt idx="5">
                  <c:v>1.3140141307052534E-2</c:v>
                </c:pt>
                <c:pt idx="6">
                  <c:v>1.1763812536755267E-2</c:v>
                </c:pt>
                <c:pt idx="7">
                  <c:v>1.0205469606212245E-2</c:v>
                </c:pt>
                <c:pt idx="8">
                  <c:v>8.1019309477995509E-3</c:v>
                </c:pt>
                <c:pt idx="9">
                  <c:v>6.1820295434150017E-3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F-4918-8887-EAB9EB21F828}"/>
            </c:ext>
          </c:extLst>
        </c:ser>
        <c:ser>
          <c:idx val="2"/>
          <c:order val="2"/>
          <c:tx>
            <c:strRef>
              <c:f>'[ESRITables.xlsx]Tables IE Conference'!$D$3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Conference'!$D$4:$D$13</c:f>
              <c:numCache>
                <c:formatCode>0.00</c:formatCode>
                <c:ptCount val="10"/>
                <c:pt idx="0">
                  <c:v>6.4184079675752015E-2</c:v>
                </c:pt>
                <c:pt idx="1">
                  <c:v>4.0010413618801643E-2</c:v>
                </c:pt>
                <c:pt idx="2">
                  <c:v>3.6167019225876153E-2</c:v>
                </c:pt>
                <c:pt idx="3">
                  <c:v>3.2212891452932796E-2</c:v>
                </c:pt>
                <c:pt idx="4">
                  <c:v>2.9276927119741544E-2</c:v>
                </c:pt>
                <c:pt idx="5">
                  <c:v>2.674430360657221E-2</c:v>
                </c:pt>
                <c:pt idx="6">
                  <c:v>2.4649379890470263E-2</c:v>
                </c:pt>
                <c:pt idx="7">
                  <c:v>2.1687032609649319E-2</c:v>
                </c:pt>
                <c:pt idx="8">
                  <c:v>1.97025848555708E-2</c:v>
                </c:pt>
                <c:pt idx="9">
                  <c:v>1.4590264057731499E-2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3F-4918-8887-EAB9EB21F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547320"/>
        <c:axId val="1444547648"/>
      </c:barChart>
      <c:catAx>
        <c:axId val="1444547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Equivalised Household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547648"/>
        <c:crosses val="autoZero"/>
        <c:auto val="1"/>
        <c:lblAlgn val="ctr"/>
        <c:lblOffset val="100"/>
        <c:noMultiLvlLbl val="0"/>
      </c:catAx>
      <c:valAx>
        <c:axId val="1444547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Expenditure as % of HH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144454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'[ESRITables.xlsx]Tables IE Conference'!$B$332</c:f>
              <c:strCache>
                <c:ptCount val="1"/>
                <c:pt idx="0">
                  <c:v>Targeted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Conference'!$A$333:$A$342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Conference'!$B$333:$B$342</c:f>
              <c:numCache>
                <c:formatCode>0.00</c:formatCode>
                <c:ptCount val="10"/>
                <c:pt idx="0">
                  <c:v>0.99262019999999995</c:v>
                </c:pt>
                <c:pt idx="1">
                  <c:v>0.75580740000000002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9-4A6C-B590-562055282064}"/>
            </c:ext>
          </c:extLst>
        </c:ser>
        <c:ser>
          <c:idx val="1"/>
          <c:order val="1"/>
          <c:tx>
            <c:strRef>
              <c:f>'[ESRITables.xlsx]Tables IE Conference'!$C$332</c:f>
              <c:strCache>
                <c:ptCount val="1"/>
                <c:pt idx="0">
                  <c:v>Ubi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Conference'!$A$333:$A$342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Conference'!$C$333:$C$342</c:f>
              <c:numCache>
                <c:formatCode>General</c:formatCode>
                <c:ptCount val="10"/>
                <c:pt idx="0">
                  <c:v>9.4106899999999993E-2</c:v>
                </c:pt>
                <c:pt idx="1">
                  <c:v>9.3679200000000004E-2</c:v>
                </c:pt>
                <c:pt idx="2">
                  <c:v>0.1046203</c:v>
                </c:pt>
                <c:pt idx="3">
                  <c:v>8.1071099999999993E-2</c:v>
                </c:pt>
                <c:pt idx="4">
                  <c:v>5.05356E-2</c:v>
                </c:pt>
                <c:pt idx="5">
                  <c:v>2.91989E-2</c:v>
                </c:pt>
                <c:pt idx="6">
                  <c:v>1.9232900000000001E-2</c:v>
                </c:pt>
                <c:pt idx="7">
                  <c:v>8.1834000000000004E-3</c:v>
                </c:pt>
                <c:pt idx="8">
                  <c:v>1.8069E-3</c:v>
                </c:pt>
                <c:pt idx="9">
                  <c:v>1.4478E-3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19-4A6C-B590-562055282064}"/>
            </c:ext>
          </c:extLst>
        </c:ser>
        <c:ser>
          <c:idx val="2"/>
          <c:order val="2"/>
          <c:tx>
            <c:strRef>
              <c:f>'[ESRITables.xlsx]Tables IE Conference'!$D$332</c:f>
              <c:strCache>
                <c:ptCount val="1"/>
                <c:pt idx="0">
                  <c:v>InworkB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Conference'!$A$333:$A$342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Conference'!$D$333:$D$342</c:f>
              <c:numCache>
                <c:formatCode>General</c:formatCode>
                <c:ptCount val="10"/>
                <c:pt idx="0">
                  <c:v>0.10106900000000001</c:v>
                </c:pt>
                <c:pt idx="1">
                  <c:v>0.1198297</c:v>
                </c:pt>
                <c:pt idx="2">
                  <c:v>0.32682349999999999</c:v>
                </c:pt>
                <c:pt idx="3">
                  <c:v>0.51324749999999997</c:v>
                </c:pt>
                <c:pt idx="4">
                  <c:v>0.51198480000000002</c:v>
                </c:pt>
                <c:pt idx="5">
                  <c:v>9.9369200000000005E-2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19-4A6C-B590-562055282064}"/>
            </c:ext>
          </c:extLst>
        </c:ser>
        <c:ser>
          <c:idx val="3"/>
          <c:order val="3"/>
          <c:tx>
            <c:strRef>
              <c:f>'[ESRITables.xlsx]Tables IE Conference'!$E$332</c:f>
              <c:strCache>
                <c:ptCount val="1"/>
                <c:pt idx="0">
                  <c:v>EnergyPovB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Conference'!$A$333:$A$342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Conference'!$E$333:$E$342</c:f>
              <c:numCache>
                <c:formatCode>General</c:formatCode>
                <c:ptCount val="10"/>
                <c:pt idx="0">
                  <c:v>0.67088300000000001</c:v>
                </c:pt>
                <c:pt idx="1">
                  <c:v>0.47739530000000002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19-4A6C-B590-562055282064}"/>
            </c:ext>
          </c:extLst>
        </c:ser>
        <c:ser>
          <c:idx val="4"/>
          <c:order val="4"/>
          <c:tx>
            <c:strRef>
              <c:f>'[ESRITables.xlsx]Tables IE Conference'!$F$332</c:f>
              <c:strCache>
                <c:ptCount val="1"/>
                <c:pt idx="0">
                  <c:v>FoodVAT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Conference'!$A$333:$A$342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Conference'!$F$333:$F$342</c:f>
              <c:numCache>
                <c:formatCode>General</c:formatCode>
                <c:ptCount val="10"/>
                <c:pt idx="0">
                  <c:v>0.1304778</c:v>
                </c:pt>
                <c:pt idx="1">
                  <c:v>0.1049827</c:v>
                </c:pt>
                <c:pt idx="2">
                  <c:v>0.1075957</c:v>
                </c:pt>
                <c:pt idx="3">
                  <c:v>9.2745999999999995E-2</c:v>
                </c:pt>
                <c:pt idx="4">
                  <c:v>7.6896599999999996E-2</c:v>
                </c:pt>
                <c:pt idx="5">
                  <c:v>5.2205399999999999E-2</c:v>
                </c:pt>
                <c:pt idx="6">
                  <c:v>4.9961999999999999E-2</c:v>
                </c:pt>
                <c:pt idx="7">
                  <c:v>1.7963E-2</c:v>
                </c:pt>
                <c:pt idx="8">
                  <c:v>2.5540500000000001E-2</c:v>
                </c:pt>
                <c:pt idx="9">
                  <c:v>2.4381799999999999E-2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19-4A6C-B590-562055282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0637400"/>
        <c:axId val="850646256"/>
      </c:lineChart>
      <c:catAx>
        <c:axId val="850637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Equivalised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646256"/>
        <c:crosses val="autoZero"/>
        <c:auto val="1"/>
        <c:lblAlgn val="ctr"/>
        <c:lblOffset val="100"/>
        <c:noMultiLvlLbl val="0"/>
      </c:catAx>
      <c:valAx>
        <c:axId val="850646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63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'[ESRITables.xlsx]Tables IE Conference'!$B$25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Conference'!$A$26:$A$35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Conference'!$B$26:$B$35</c:f>
              <c:numCache>
                <c:formatCode>0.00</c:formatCode>
                <c:ptCount val="10"/>
                <c:pt idx="0">
                  <c:v>3.4510869999999998</c:v>
                </c:pt>
                <c:pt idx="1">
                  <c:v>4.1518610000000002</c:v>
                </c:pt>
                <c:pt idx="2">
                  <c:v>5.0717220000000003</c:v>
                </c:pt>
                <c:pt idx="3">
                  <c:v>5.432734</c:v>
                </c:pt>
                <c:pt idx="4">
                  <c:v>6.2004200000000003</c:v>
                </c:pt>
                <c:pt idx="5">
                  <c:v>6.2781890000000002</c:v>
                </c:pt>
                <c:pt idx="6">
                  <c:v>7.0879019999999997</c:v>
                </c:pt>
                <c:pt idx="7">
                  <c:v>7.1617870000000003</c:v>
                </c:pt>
                <c:pt idx="8">
                  <c:v>7.5523559999999996</c:v>
                </c:pt>
                <c:pt idx="9">
                  <c:v>8.1328650000000007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6-47CE-9814-2CBBB5A437AA}"/>
            </c:ext>
          </c:extLst>
        </c:ser>
        <c:ser>
          <c:idx val="1"/>
          <c:order val="1"/>
          <c:tx>
            <c:strRef>
              <c:f>'[ESRITables.xlsx]Tables IE Conference'!$C$25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Conference'!$A$26:$A$35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Conference'!$C$26:$C$35</c:f>
              <c:numCache>
                <c:formatCode>0.00</c:formatCode>
                <c:ptCount val="10"/>
                <c:pt idx="0">
                  <c:v>1.068309</c:v>
                </c:pt>
                <c:pt idx="1">
                  <c:v>1.2568140000000001</c:v>
                </c:pt>
                <c:pt idx="2">
                  <c:v>1.4521059999999999</c:v>
                </c:pt>
                <c:pt idx="3">
                  <c:v>1.544146</c:v>
                </c:pt>
                <c:pt idx="4">
                  <c:v>1.746046</c:v>
                </c:pt>
                <c:pt idx="5">
                  <c:v>1.911675</c:v>
                </c:pt>
                <c:pt idx="6">
                  <c:v>2.134083</c:v>
                </c:pt>
                <c:pt idx="7">
                  <c:v>2.382244</c:v>
                </c:pt>
                <c:pt idx="8">
                  <c:v>2.647948</c:v>
                </c:pt>
                <c:pt idx="9">
                  <c:v>3.5057719999999999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6-47CE-9814-2CBBB5A437AA}"/>
            </c:ext>
          </c:extLst>
        </c:ser>
        <c:ser>
          <c:idx val="2"/>
          <c:order val="2"/>
          <c:tx>
            <c:strRef>
              <c:f>'[ESRITables.xlsx]Tables IE Conference'!$D$25</c:f>
              <c:strCache>
                <c:ptCount val="1"/>
                <c:pt idx="0">
                  <c:v>Imported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Conference'!$A$26:$A$35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Conference'!$D$26:$D$35</c:f>
              <c:numCache>
                <c:formatCode>0.00</c:formatCode>
                <c:ptCount val="10"/>
                <c:pt idx="0">
                  <c:v>0.34949640088682588</c:v>
                </c:pt>
                <c:pt idx="1">
                  <c:v>0.41116565486593787</c:v>
                </c:pt>
                <c:pt idx="2">
                  <c:v>0.47505527025061584</c:v>
                </c:pt>
                <c:pt idx="3">
                  <c:v>0.50516607970520577</c:v>
                </c:pt>
                <c:pt idx="4">
                  <c:v>0.57121749679431588</c:v>
                </c:pt>
                <c:pt idx="5">
                  <c:v>0.62540288639833874</c:v>
                </c:pt>
                <c:pt idx="6">
                  <c:v>0.69816347863189399</c:v>
                </c:pt>
                <c:pt idx="7">
                  <c:v>0.77934914339787054</c:v>
                </c:pt>
                <c:pt idx="8">
                  <c:v>0.8662739860241454</c:v>
                </c:pt>
                <c:pt idx="9">
                  <c:v>1.1469103942116086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6-47CE-9814-2CBBB5A43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8944104"/>
        <c:axId val="768943120"/>
      </c:barChart>
      <c:catAx>
        <c:axId val="768944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Household Equivalised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943120"/>
        <c:crosses val="autoZero"/>
        <c:auto val="1"/>
        <c:lblAlgn val="ctr"/>
        <c:lblOffset val="100"/>
        <c:noMultiLvlLbl val="0"/>
      </c:catAx>
      <c:valAx>
        <c:axId val="7689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tCO2 per HH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94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'[ESRITables.xlsx]Tables IE Conference'!$O$42</c:f>
              <c:strCache>
                <c:ptCount val="1"/>
                <c:pt idx="0">
                  <c:v>Pensioner HOH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Conference'!$O$43:$O$52</c:f>
              <c:numCache>
                <c:formatCode>0.00</c:formatCode>
                <c:ptCount val="10"/>
                <c:pt idx="0">
                  <c:v>0.61783881519716699</c:v>
                </c:pt>
                <c:pt idx="1">
                  <c:v>0.597966701535665</c:v>
                </c:pt>
                <c:pt idx="2">
                  <c:v>0.58558266953621374</c:v>
                </c:pt>
                <c:pt idx="3">
                  <c:v>0.77584414415186875</c:v>
                </c:pt>
                <c:pt idx="4">
                  <c:v>0.85238838347895418</c:v>
                </c:pt>
                <c:pt idx="5">
                  <c:v>1.0377126437274387</c:v>
                </c:pt>
                <c:pt idx="6">
                  <c:v>1.0744612096684303</c:v>
                </c:pt>
                <c:pt idx="7">
                  <c:v>1.1209379046018504</c:v>
                </c:pt>
                <c:pt idx="8">
                  <c:v>1.4993665703482042</c:v>
                </c:pt>
                <c:pt idx="9">
                  <c:v>1.8386292410848262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0-4EA0-931E-9EA8357EEAA2}"/>
            </c:ext>
          </c:extLst>
        </c:ser>
        <c:ser>
          <c:idx val="6"/>
          <c:order val="1"/>
          <c:tx>
            <c:strRef>
              <c:f>'[ESRITables.xlsx]Tables IE Conference'!$R$42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Conference'!$R$43:$R$52</c:f>
              <c:numCache>
                <c:formatCode>0.00</c:formatCode>
                <c:ptCount val="10"/>
                <c:pt idx="0">
                  <c:v>0.42116300731564776</c:v>
                </c:pt>
                <c:pt idx="1">
                  <c:v>0.3980979144004213</c:v>
                </c:pt>
                <c:pt idx="2">
                  <c:v>0.63792969659346632</c:v>
                </c:pt>
                <c:pt idx="3">
                  <c:v>0.77556833068136688</c:v>
                </c:pt>
                <c:pt idx="4">
                  <c:v>0.85878586418362046</c:v>
                </c:pt>
                <c:pt idx="5">
                  <c:v>1.0900850624087834</c:v>
                </c:pt>
                <c:pt idx="6">
                  <c:v>1.2520753057301661</c:v>
                </c:pt>
                <c:pt idx="7">
                  <c:v>1.4087098844139678</c:v>
                </c:pt>
                <c:pt idx="8">
                  <c:v>1.5707639810936793</c:v>
                </c:pt>
                <c:pt idx="9">
                  <c:v>1.5882262997379724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0-4EA0-931E-9EA8357EE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360616"/>
        <c:axId val="863358320"/>
      </c:lineChart>
      <c:catAx>
        <c:axId val="8633606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tCO2 as share of Household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58320"/>
        <c:crosses val="autoZero"/>
        <c:auto val="1"/>
        <c:lblAlgn val="ctr"/>
        <c:lblOffset val="100"/>
        <c:noMultiLvlLbl val="0"/>
      </c:catAx>
      <c:valAx>
        <c:axId val="8633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to 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6061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'[ESRITables.xlsx]Tables IE Conference'!$L$42</c:f>
              <c:strCache>
                <c:ptCount val="1"/>
                <c:pt idx="0">
                  <c:v>Number of Earners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Conference'!$L$43:$L$52</c:f>
              <c:numCache>
                <c:formatCode>0.00</c:formatCode>
                <c:ptCount val="10"/>
                <c:pt idx="0">
                  <c:v>1.0076747034399862</c:v>
                </c:pt>
                <c:pt idx="1">
                  <c:v>1.2899856338940083</c:v>
                </c:pt>
                <c:pt idx="2">
                  <c:v>1.3058298029297433</c:v>
                </c:pt>
                <c:pt idx="3">
                  <c:v>1.2668978446173444</c:v>
                </c:pt>
                <c:pt idx="4">
                  <c:v>1.1958230160643226</c:v>
                </c:pt>
                <c:pt idx="5">
                  <c:v>1.1534059406798847</c:v>
                </c:pt>
                <c:pt idx="6">
                  <c:v>1.0071860535750066</c:v>
                </c:pt>
                <c:pt idx="7">
                  <c:v>0.88880531720399814</c:v>
                </c:pt>
                <c:pt idx="8">
                  <c:v>0.59895282011650475</c:v>
                </c:pt>
                <c:pt idx="9">
                  <c:v>0.2847145054551084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58-425A-B404-7B6B0B755FB2}"/>
            </c:ext>
          </c:extLst>
        </c:ser>
        <c:ser>
          <c:idx val="1"/>
          <c:order val="1"/>
          <c:tx>
            <c:strRef>
              <c:f>'[ESRITables.xlsx]Tables IE Conference'!$M$42</c:f>
              <c:strCache>
                <c:ptCount val="1"/>
                <c:pt idx="0">
                  <c:v>Male HOH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Conference'!$M$43:$M$52</c:f>
              <c:numCache>
                <c:formatCode>0.00</c:formatCode>
                <c:ptCount val="10"/>
                <c:pt idx="0">
                  <c:v>1.0423573948324905</c:v>
                </c:pt>
                <c:pt idx="1">
                  <c:v>1.0452105765804782</c:v>
                </c:pt>
                <c:pt idx="2">
                  <c:v>1.0092826756688438</c:v>
                </c:pt>
                <c:pt idx="3">
                  <c:v>1.0583904956057446</c:v>
                </c:pt>
                <c:pt idx="4">
                  <c:v>1.0468535371879009</c:v>
                </c:pt>
                <c:pt idx="5">
                  <c:v>1.0125504798007465</c:v>
                </c:pt>
                <c:pt idx="6">
                  <c:v>0.93479126963654546</c:v>
                </c:pt>
                <c:pt idx="7">
                  <c:v>1.0210798299064727</c:v>
                </c:pt>
                <c:pt idx="8">
                  <c:v>0.94663311267876593</c:v>
                </c:pt>
                <c:pt idx="9">
                  <c:v>0.88272398106506023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58-425A-B404-7B6B0B755FB2}"/>
            </c:ext>
          </c:extLst>
        </c:ser>
        <c:ser>
          <c:idx val="2"/>
          <c:order val="2"/>
          <c:tx>
            <c:strRef>
              <c:f>'[ESRITables.xlsx]Tables IE Conference'!$N$42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Conference'!$N$43:$N$52</c:f>
              <c:numCache>
                <c:formatCode>0.00</c:formatCode>
                <c:ptCount val="10"/>
                <c:pt idx="0">
                  <c:v>1.1744343877079435</c:v>
                </c:pt>
                <c:pt idx="1">
                  <c:v>1.3211850582547424</c:v>
                </c:pt>
                <c:pt idx="2">
                  <c:v>1.289251836485765</c:v>
                </c:pt>
                <c:pt idx="3">
                  <c:v>1.2079893725454611</c:v>
                </c:pt>
                <c:pt idx="4">
                  <c:v>1.075832248289077</c:v>
                </c:pt>
                <c:pt idx="5">
                  <c:v>1.0483724336153395</c:v>
                </c:pt>
                <c:pt idx="6">
                  <c:v>0.94753760021271793</c:v>
                </c:pt>
                <c:pt idx="7">
                  <c:v>0.84357129743155779</c:v>
                </c:pt>
                <c:pt idx="8">
                  <c:v>0.6649203257454096</c:v>
                </c:pt>
                <c:pt idx="9">
                  <c:v>0.42616071598148847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58-425A-B404-7B6B0B755FB2}"/>
            </c:ext>
          </c:extLst>
        </c:ser>
        <c:ser>
          <c:idx val="4"/>
          <c:order val="3"/>
          <c:tx>
            <c:strRef>
              <c:f>'[ESRITables.xlsx]Tables IE Conference'!$P$42</c:f>
              <c:strCache>
                <c:ptCount val="1"/>
                <c:pt idx="0">
                  <c:v>University 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Conference'!$P$43:$P$52</c:f>
              <c:numCache>
                <c:formatCode>0.00</c:formatCode>
                <c:ptCount val="10"/>
                <c:pt idx="0">
                  <c:v>1.0381135445506944</c:v>
                </c:pt>
                <c:pt idx="1">
                  <c:v>1.1659233028219944</c:v>
                </c:pt>
                <c:pt idx="2">
                  <c:v>1.1556666350108482</c:v>
                </c:pt>
                <c:pt idx="3">
                  <c:v>1.1661996215912163</c:v>
                </c:pt>
                <c:pt idx="4">
                  <c:v>1.0566595928087721</c:v>
                </c:pt>
                <c:pt idx="5">
                  <c:v>1.0266252218951122</c:v>
                </c:pt>
                <c:pt idx="6">
                  <c:v>1.0131266938906704</c:v>
                </c:pt>
                <c:pt idx="7">
                  <c:v>0.86821932368561383</c:v>
                </c:pt>
                <c:pt idx="8">
                  <c:v>0.85391649438596229</c:v>
                </c:pt>
                <c:pt idx="9">
                  <c:v>0.65519892029308413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58-425A-B404-7B6B0B755FB2}"/>
            </c:ext>
          </c:extLst>
        </c:ser>
        <c:ser>
          <c:idx val="5"/>
          <c:order val="4"/>
          <c:tx>
            <c:strRef>
              <c:f>'[ESRITables.xlsx]Tables IE Conference'!$Q$42</c:f>
              <c:strCache>
                <c:ptCount val="1"/>
                <c:pt idx="0">
                  <c:v>Number of Children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Conference'!$K$43:$K$52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Conference'!$Q$43:$Q$52</c:f>
              <c:numCache>
                <c:formatCode>0.00</c:formatCode>
                <c:ptCount val="10"/>
                <c:pt idx="0">
                  <c:v>0.96647877529292825</c:v>
                </c:pt>
                <c:pt idx="1">
                  <c:v>1.3263869964199602</c:v>
                </c:pt>
                <c:pt idx="2">
                  <c:v>1.2239275113887376</c:v>
                </c:pt>
                <c:pt idx="3">
                  <c:v>1.0963960794065126</c:v>
                </c:pt>
                <c:pt idx="4">
                  <c:v>1.0532767852813614</c:v>
                </c:pt>
                <c:pt idx="5">
                  <c:v>1.2384538075812213</c:v>
                </c:pt>
                <c:pt idx="6">
                  <c:v>0.96611032185613399</c:v>
                </c:pt>
                <c:pt idx="7">
                  <c:v>0.93715885321525527</c:v>
                </c:pt>
                <c:pt idx="8">
                  <c:v>0.67568422529229299</c:v>
                </c:pt>
                <c:pt idx="9">
                  <c:v>0.51511475859558309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58-425A-B404-7B6B0B755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360616"/>
        <c:axId val="863358320"/>
      </c:lineChart>
      <c:catAx>
        <c:axId val="8633606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tCO2 as share of Household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58320"/>
        <c:crosses val="autoZero"/>
        <c:auto val="1"/>
        <c:lblAlgn val="ctr"/>
        <c:lblOffset val="100"/>
        <c:noMultiLvlLbl val="0"/>
      </c:catAx>
      <c:valAx>
        <c:axId val="8633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to 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6061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'Tables IE Conference'!$B$242</c:f>
              <c:strCache>
                <c:ptCount val="1"/>
                <c:pt idx="0">
                  <c:v>Direct Excise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'Tables IE Conference'!$A$243:$A$252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Conference'!$B$243:$B$252</c:f>
              <c:numCache>
                <c:formatCode>0.000</c:formatCode>
                <c:ptCount val="10"/>
                <c:pt idx="0">
                  <c:v>2.0493354419811743E-2</c:v>
                </c:pt>
                <c:pt idx="1">
                  <c:v>1.4992684177077095E-2</c:v>
                </c:pt>
                <c:pt idx="2">
                  <c:v>1.5144984545197965E-2</c:v>
                </c:pt>
                <c:pt idx="3">
                  <c:v>1.4037378031291053E-2</c:v>
                </c:pt>
                <c:pt idx="4">
                  <c:v>1.4287081938483123E-2</c:v>
                </c:pt>
                <c:pt idx="5">
                  <c:v>1.2845450973434534E-2</c:v>
                </c:pt>
                <c:pt idx="6">
                  <c:v>1.2516871723334993E-2</c:v>
                </c:pt>
                <c:pt idx="7">
                  <c:v>1.0956565334620146E-2</c:v>
                </c:pt>
                <c:pt idx="8">
                  <c:v>9.7444513696066295E-3</c:v>
                </c:pt>
                <c:pt idx="9">
                  <c:v>5.7955921778466129E-3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4-40F0-8F8B-3D78465A09CD}"/>
            </c:ext>
          </c:extLst>
        </c:ser>
        <c:ser>
          <c:idx val="1"/>
          <c:order val="1"/>
          <c:tx>
            <c:strRef>
              <c:f>'Tables IE Conference'!$C$242</c:f>
              <c:strCache>
                <c:ptCount val="1"/>
                <c:pt idx="0">
                  <c:v>Direct 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'Tables IE Conference'!$A$243:$A$252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Conference'!$C$243:$C$252</c:f>
              <c:numCache>
                <c:formatCode>0.000</c:formatCode>
                <c:ptCount val="10"/>
                <c:pt idx="0">
                  <c:v>6.1949172365283354E-3</c:v>
                </c:pt>
                <c:pt idx="1">
                  <c:v>4.7864411653621508E-3</c:v>
                </c:pt>
                <c:pt idx="2">
                  <c:v>4.7981743527173264E-3</c:v>
                </c:pt>
                <c:pt idx="3">
                  <c:v>4.3590987283533521E-3</c:v>
                </c:pt>
                <c:pt idx="4">
                  <c:v>4.3274504195946863E-3</c:v>
                </c:pt>
                <c:pt idx="5">
                  <c:v>3.8406175110391278E-3</c:v>
                </c:pt>
                <c:pt idx="6">
                  <c:v>3.6576412996107703E-3</c:v>
                </c:pt>
                <c:pt idx="7">
                  <c:v>3.1875524165009789E-3</c:v>
                </c:pt>
                <c:pt idx="8">
                  <c:v>2.7630895123524147E-3</c:v>
                </c:pt>
                <c:pt idx="9">
                  <c:v>1.7416047019983992E-3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4-40F0-8F8B-3D78465A09CD}"/>
            </c:ext>
          </c:extLst>
        </c:ser>
        <c:ser>
          <c:idx val="2"/>
          <c:order val="2"/>
          <c:tx>
            <c:strRef>
              <c:f>'Tables IE Conference'!$D$242</c:f>
              <c:strCache>
                <c:ptCount val="1"/>
                <c:pt idx="0">
                  <c:v>Direct ETS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cat>
            <c:numRef>
              <c:f>'Tables IE Conference'!$A$243:$A$252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Conference'!$D$243:$D$252</c:f>
              <c:numCache>
                <c:formatCode>0.000</c:formatCode>
                <c:ptCount val="10"/>
                <c:pt idx="0">
                  <c:v>4.9583216833967248E-4</c:v>
                </c:pt>
                <c:pt idx="1">
                  <c:v>2.9938988013849811E-4</c:v>
                </c:pt>
                <c:pt idx="2">
                  <c:v>2.5941037085600992E-4</c:v>
                </c:pt>
                <c:pt idx="3">
                  <c:v>2.343894724161808E-4</c:v>
                </c:pt>
                <c:pt idx="4">
                  <c:v>2.1157923430758886E-4</c:v>
                </c:pt>
                <c:pt idx="5">
                  <c:v>1.9799702306859976E-4</c:v>
                </c:pt>
                <c:pt idx="6">
                  <c:v>1.8941608207892043E-4</c:v>
                </c:pt>
                <c:pt idx="7">
                  <c:v>1.6411132128790032E-4</c:v>
                </c:pt>
                <c:pt idx="8">
                  <c:v>1.5511197034784969E-4</c:v>
                </c:pt>
                <c:pt idx="9">
                  <c:v>1.2449706053656531E-4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34-40F0-8F8B-3D78465A09CD}"/>
            </c:ext>
          </c:extLst>
        </c:ser>
        <c:ser>
          <c:idx val="3"/>
          <c:order val="3"/>
          <c:tx>
            <c:strRef>
              <c:f>'Tables IE Conference'!$E$242</c:f>
              <c:strCache>
                <c:ptCount val="1"/>
                <c:pt idx="0">
                  <c:v>Indirect Excise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invertIfNegative val="0"/>
          <c:cat>
            <c:numRef>
              <c:f>'Tables IE Conference'!$A$243:$A$252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Conference'!$E$243:$E$252</c:f>
              <c:numCache>
                <c:formatCode>0.000</c:formatCode>
                <c:ptCount val="10"/>
                <c:pt idx="0">
                  <c:v>9.2497091503020781E-3</c:v>
                </c:pt>
                <c:pt idx="1">
                  <c:v>6.8102066964918955E-3</c:v>
                </c:pt>
                <c:pt idx="2">
                  <c:v>6.4323912782991571E-3</c:v>
                </c:pt>
                <c:pt idx="3">
                  <c:v>5.91040478195553E-3</c:v>
                </c:pt>
                <c:pt idx="4">
                  <c:v>5.7196855592935867E-3</c:v>
                </c:pt>
                <c:pt idx="5">
                  <c:v>5.4578971831861578E-3</c:v>
                </c:pt>
                <c:pt idx="6">
                  <c:v>5.1489742515790473E-3</c:v>
                </c:pt>
                <c:pt idx="7">
                  <c:v>4.9119576160631005E-3</c:v>
                </c:pt>
                <c:pt idx="8">
                  <c:v>4.4647779435687037E-3</c:v>
                </c:pt>
                <c:pt idx="9">
                  <c:v>3.4291245288977485E-3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34-40F0-8F8B-3D78465A09CD}"/>
            </c:ext>
          </c:extLst>
        </c:ser>
        <c:ser>
          <c:idx val="4"/>
          <c:order val="4"/>
          <c:tx>
            <c:strRef>
              <c:f>'Tables IE Conference'!$F$242</c:f>
              <c:strCache>
                <c:ptCount val="1"/>
                <c:pt idx="0">
                  <c:v>Indirect CT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invertIfNegative val="0"/>
          <c:cat>
            <c:numRef>
              <c:f>'Tables IE Conference'!$A$243:$A$252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Conference'!$F$243:$F$252</c:f>
              <c:numCache>
                <c:formatCode>0.000</c:formatCode>
                <c:ptCount val="10"/>
                <c:pt idx="0">
                  <c:v>9.2497091503020781E-3</c:v>
                </c:pt>
                <c:pt idx="1">
                  <c:v>6.8102066964918955E-3</c:v>
                </c:pt>
                <c:pt idx="2">
                  <c:v>6.4323912782991571E-3</c:v>
                </c:pt>
                <c:pt idx="3">
                  <c:v>5.91040478195553E-3</c:v>
                </c:pt>
                <c:pt idx="4">
                  <c:v>5.7196855592935867E-3</c:v>
                </c:pt>
                <c:pt idx="5">
                  <c:v>5.4578971831861578E-3</c:v>
                </c:pt>
                <c:pt idx="6">
                  <c:v>5.1489742515790473E-3</c:v>
                </c:pt>
                <c:pt idx="7">
                  <c:v>4.9119576160631005E-3</c:v>
                </c:pt>
                <c:pt idx="8">
                  <c:v>4.4647779435687037E-3</c:v>
                </c:pt>
                <c:pt idx="9">
                  <c:v>3.4291245288977485E-3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34-40F0-8F8B-3D78465A09CD}"/>
            </c:ext>
          </c:extLst>
        </c:ser>
        <c:ser>
          <c:idx val="5"/>
          <c:order val="5"/>
          <c:tx>
            <c:strRef>
              <c:f>'Tables IE Conference'!$G$242</c:f>
              <c:strCache>
                <c:ptCount val="1"/>
                <c:pt idx="0">
                  <c:v>Indirect ETS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invertIfNegative val="0"/>
          <c:cat>
            <c:numRef>
              <c:f>'Tables IE Conference'!$A$243:$A$252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Conference'!$G$243:$G$252</c:f>
              <c:numCache>
                <c:formatCode>0.000</c:formatCode>
                <c:ptCount val="10"/>
                <c:pt idx="0">
                  <c:v>9.2497091503020781E-3</c:v>
                </c:pt>
                <c:pt idx="1">
                  <c:v>6.8102066964918955E-3</c:v>
                </c:pt>
                <c:pt idx="2">
                  <c:v>6.4323912782991571E-3</c:v>
                </c:pt>
                <c:pt idx="3">
                  <c:v>5.91040478195553E-3</c:v>
                </c:pt>
                <c:pt idx="4">
                  <c:v>5.7196855592935867E-3</c:v>
                </c:pt>
                <c:pt idx="5">
                  <c:v>5.4578971831861578E-3</c:v>
                </c:pt>
                <c:pt idx="6">
                  <c:v>5.1489742515790473E-3</c:v>
                </c:pt>
                <c:pt idx="7">
                  <c:v>4.9119576160631005E-3</c:v>
                </c:pt>
                <c:pt idx="8">
                  <c:v>4.4647779435687037E-3</c:v>
                </c:pt>
                <c:pt idx="9">
                  <c:v>3.4291245288977485E-3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34-40F0-8F8B-3D78465A0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3360616"/>
        <c:axId val="863358320"/>
      </c:barChart>
      <c:catAx>
        <c:axId val="8633606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Equivalised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58320"/>
        <c:crosses val="autoZero"/>
        <c:auto val="1"/>
        <c:lblAlgn val="ctr"/>
        <c:lblOffset val="100"/>
        <c:noMultiLvlLbl val="0"/>
      </c:catAx>
      <c:valAx>
        <c:axId val="8633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ECR as % of HouseholdIncome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6061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'Tables IE Conference'!$B$261</c:f>
              <c:strCache>
                <c:ptCount val="1"/>
                <c:pt idx="0">
                  <c:v>Direct Excise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'Tables IE Conference'!$A$262:$A$271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Conference'!$B$262:$B$271</c:f>
              <c:numCache>
                <c:formatCode>0.0000</c:formatCode>
                <c:ptCount val="10"/>
                <c:pt idx="0">
                  <c:v>-3.6053899158005123E-4</c:v>
                </c:pt>
                <c:pt idx="1">
                  <c:v>-2.357281622490208E-4</c:v>
                </c:pt>
                <c:pt idx="2">
                  <c:v>-1.6867736479416438E-4</c:v>
                </c:pt>
                <c:pt idx="3">
                  <c:v>-2.4504022402875233E-4</c:v>
                </c:pt>
                <c:pt idx="4">
                  <c:v>-1.3844510852134041E-4</c:v>
                </c:pt>
                <c:pt idx="5">
                  <c:v>-1.1434313790546075E-4</c:v>
                </c:pt>
                <c:pt idx="6">
                  <c:v>-1.1555692752721926E-4</c:v>
                </c:pt>
                <c:pt idx="7">
                  <c:v>-6.82556125942025E-5</c:v>
                </c:pt>
                <c:pt idx="8">
                  <c:v>-4.1507740716357697E-5</c:v>
                </c:pt>
                <c:pt idx="9">
                  <c:v>-8.3688350199213543E-5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9-4B9A-B605-405B6C8C6647}"/>
            </c:ext>
          </c:extLst>
        </c:ser>
        <c:ser>
          <c:idx val="1"/>
          <c:order val="1"/>
          <c:tx>
            <c:strRef>
              <c:f>'Tables IE Conference'!$C$261</c:f>
              <c:strCache>
                <c:ptCount val="1"/>
                <c:pt idx="0">
                  <c:v>Direct 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'Tables IE Conference'!$A$262:$A$271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Conference'!$C$262:$C$271</c:f>
              <c:numCache>
                <c:formatCode>0.0000</c:formatCode>
                <c:ptCount val="10"/>
                <c:pt idx="0">
                  <c:v>6.1949172365283354E-3</c:v>
                </c:pt>
                <c:pt idx="1">
                  <c:v>4.7864411653621508E-3</c:v>
                </c:pt>
                <c:pt idx="2">
                  <c:v>4.7981743527173264E-3</c:v>
                </c:pt>
                <c:pt idx="3">
                  <c:v>4.3590987283533521E-3</c:v>
                </c:pt>
                <c:pt idx="4">
                  <c:v>4.3274504195946863E-3</c:v>
                </c:pt>
                <c:pt idx="5">
                  <c:v>3.8406175110391278E-3</c:v>
                </c:pt>
                <c:pt idx="6">
                  <c:v>3.6576412996107703E-3</c:v>
                </c:pt>
                <c:pt idx="7">
                  <c:v>3.1875524165009789E-3</c:v>
                </c:pt>
                <c:pt idx="8">
                  <c:v>2.7630895123524147E-3</c:v>
                </c:pt>
                <c:pt idx="9">
                  <c:v>1.7416047019983992E-3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9-4B9A-B605-405B6C8C6647}"/>
            </c:ext>
          </c:extLst>
        </c:ser>
        <c:ser>
          <c:idx val="2"/>
          <c:order val="2"/>
          <c:tx>
            <c:strRef>
              <c:f>'Tables IE Conference'!$D$261</c:f>
              <c:strCache>
                <c:ptCount val="1"/>
                <c:pt idx="0">
                  <c:v>Direct ETS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cat>
            <c:numRef>
              <c:f>'Tables IE Conference'!$A$262:$A$271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Conference'!$D$262:$D$271</c:f>
              <c:numCache>
                <c:formatCode>0.0000</c:formatCode>
                <c:ptCount val="10"/>
                <c:pt idx="0">
                  <c:v>3.7633579172773317E-4</c:v>
                </c:pt>
                <c:pt idx="1">
                  <c:v>2.2690278557212213E-4</c:v>
                </c:pt>
                <c:pt idx="2">
                  <c:v>1.9629836996788242E-4</c:v>
                </c:pt>
                <c:pt idx="3">
                  <c:v>1.7712428768468913E-4</c:v>
                </c:pt>
                <c:pt idx="4">
                  <c:v>1.600388093683597E-4</c:v>
                </c:pt>
                <c:pt idx="5">
                  <c:v>1.4992844472487142E-4</c:v>
                </c:pt>
                <c:pt idx="6">
                  <c:v>1.4356508911424283E-4</c:v>
                </c:pt>
                <c:pt idx="7">
                  <c:v>1.2438076496047495E-4</c:v>
                </c:pt>
                <c:pt idx="8">
                  <c:v>1.1779421641245643E-4</c:v>
                </c:pt>
                <c:pt idx="9">
                  <c:v>9.4756684935375329E-5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D9-4B9A-B605-405B6C8C6647}"/>
            </c:ext>
          </c:extLst>
        </c:ser>
        <c:ser>
          <c:idx val="3"/>
          <c:order val="3"/>
          <c:tx>
            <c:strRef>
              <c:f>'Tables IE Conference'!$E$261</c:f>
              <c:strCache>
                <c:ptCount val="1"/>
                <c:pt idx="0">
                  <c:v>Indirect Excise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invertIfNegative val="0"/>
          <c:cat>
            <c:numRef>
              <c:f>'Tables IE Conference'!$A$262:$A$271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Conference'!$E$262:$E$271</c:f>
              <c:numCache>
                <c:formatCode>0.0000</c:formatCode>
                <c:ptCount val="10"/>
                <c:pt idx="0">
                  <c:v>-1.5825515423382418E-3</c:v>
                </c:pt>
                <c:pt idx="1">
                  <c:v>-1.1604459694586613E-3</c:v>
                </c:pt>
                <c:pt idx="2">
                  <c:v>-1.0921450393813915E-3</c:v>
                </c:pt>
                <c:pt idx="3">
                  <c:v>-1.0047876854860256E-3</c:v>
                </c:pt>
                <c:pt idx="4">
                  <c:v>-9.658992407043281E-4</c:v>
                </c:pt>
                <c:pt idx="5">
                  <c:v>-9.190304801514693E-4</c:v>
                </c:pt>
                <c:pt idx="6">
                  <c:v>-8.6574432962052781E-4</c:v>
                </c:pt>
                <c:pt idx="7">
                  <c:v>-8.2342289402593562E-4</c:v>
                </c:pt>
                <c:pt idx="8">
                  <c:v>-7.4805179264232809E-4</c:v>
                </c:pt>
                <c:pt idx="9">
                  <c:v>-5.736936188864626E-4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D9-4B9A-B605-405B6C8C6647}"/>
            </c:ext>
          </c:extLst>
        </c:ser>
        <c:ser>
          <c:idx val="4"/>
          <c:order val="4"/>
          <c:tx>
            <c:strRef>
              <c:f>'Tables IE Conference'!$F$261</c:f>
              <c:strCache>
                <c:ptCount val="1"/>
                <c:pt idx="0">
                  <c:v>Indirect CT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invertIfNegative val="0"/>
          <c:cat>
            <c:numRef>
              <c:f>'Tables IE Conference'!$A$262:$A$271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Conference'!$F$262:$F$271</c:f>
              <c:numCache>
                <c:formatCode>0.0000</c:formatCode>
                <c:ptCount val="10"/>
                <c:pt idx="0">
                  <c:v>9.2497091503020781E-3</c:v>
                </c:pt>
                <c:pt idx="1">
                  <c:v>6.8102066964918955E-3</c:v>
                </c:pt>
                <c:pt idx="2">
                  <c:v>6.4323912782991571E-3</c:v>
                </c:pt>
                <c:pt idx="3">
                  <c:v>5.91040478195553E-3</c:v>
                </c:pt>
                <c:pt idx="4">
                  <c:v>5.7196855592935867E-3</c:v>
                </c:pt>
                <c:pt idx="5">
                  <c:v>5.4578971831861578E-3</c:v>
                </c:pt>
                <c:pt idx="6">
                  <c:v>5.1489742515790473E-3</c:v>
                </c:pt>
                <c:pt idx="7">
                  <c:v>4.9119576160631005E-3</c:v>
                </c:pt>
                <c:pt idx="8">
                  <c:v>4.4647779435687037E-3</c:v>
                </c:pt>
                <c:pt idx="9">
                  <c:v>3.4291245288977485E-3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D9-4B9A-B605-405B6C8C6647}"/>
            </c:ext>
          </c:extLst>
        </c:ser>
        <c:ser>
          <c:idx val="5"/>
          <c:order val="5"/>
          <c:tx>
            <c:strRef>
              <c:f>'Tables IE Conference'!$G$261</c:f>
              <c:strCache>
                <c:ptCount val="1"/>
                <c:pt idx="0">
                  <c:v>Indirect ETS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invertIfNegative val="0"/>
          <c:cat>
            <c:numRef>
              <c:f>'Tables IE Conference'!$A$262:$A$271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'Tables IE Conference'!$G$262:$G$271</c:f>
              <c:numCache>
                <c:formatCode>0.0000</c:formatCode>
                <c:ptCount val="10"/>
                <c:pt idx="0">
                  <c:v>8.5160783323648907E-3</c:v>
                </c:pt>
                <c:pt idx="1">
                  <c:v>6.2677127504810427E-3</c:v>
                </c:pt>
                <c:pt idx="2">
                  <c:v>5.9224197224346407E-3</c:v>
                </c:pt>
                <c:pt idx="3">
                  <c:v>5.4419781893526083E-3</c:v>
                </c:pt>
                <c:pt idx="4">
                  <c:v>5.2638916975715723E-3</c:v>
                </c:pt>
                <c:pt idx="5">
                  <c:v>5.02275260040043E-3</c:v>
                </c:pt>
                <c:pt idx="6">
                  <c:v>4.737854227792564E-3</c:v>
                </c:pt>
                <c:pt idx="7">
                  <c:v>4.516579420148454E-3</c:v>
                </c:pt>
                <c:pt idx="8">
                  <c:v>4.105494748085795E-3</c:v>
                </c:pt>
                <c:pt idx="9">
                  <c:v>3.1526054293161583E-3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D9-4B9A-B605-405B6C8C6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3360616"/>
        <c:axId val="863358320"/>
      </c:barChart>
      <c:catAx>
        <c:axId val="8633606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Equivalised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58320"/>
        <c:crosses val="autoZero"/>
        <c:auto val="1"/>
        <c:lblAlgn val="ctr"/>
        <c:lblOffset val="100"/>
        <c:noMultiLvlLbl val="0"/>
      </c:catAx>
      <c:valAx>
        <c:axId val="8633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ECR as % of HouseholdIncome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336061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'[ESRITables.xlsx]Tables IE Conference'!$J$317</c:f>
              <c:strCache>
                <c:ptCount val="1"/>
                <c:pt idx="0">
                  <c:v>ECR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'[ESRITables.xlsx]Tables IE Conference'!$I$318:$I$327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Conference'!$J$318:$J$327</c:f>
              <c:numCache>
                <c:formatCode>0.00</c:formatCode>
                <c:ptCount val="10"/>
                <c:pt idx="0">
                  <c:v>0.6882128025974914</c:v>
                </c:pt>
                <c:pt idx="1">
                  <c:v>0.70106059398949516</c:v>
                </c:pt>
                <c:pt idx="2">
                  <c:v>0.68720975926856442</c:v>
                </c:pt>
                <c:pt idx="3">
                  <c:v>0.67387442944123532</c:v>
                </c:pt>
                <c:pt idx="4">
                  <c:v>0.66455850007790751</c:v>
                </c:pt>
                <c:pt idx="5">
                  <c:v>0.6779952691477622</c:v>
                </c:pt>
                <c:pt idx="6">
                  <c:v>0.66513059882983194</c:v>
                </c:pt>
                <c:pt idx="7">
                  <c:v>0.68907112268759052</c:v>
                </c:pt>
                <c:pt idx="8">
                  <c:v>0.69251880130139898</c:v>
                </c:pt>
                <c:pt idx="9">
                  <c:v>0.76172325913871797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9B9-B6DC-ADBA475C2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075048"/>
        <c:axId val="1117082592"/>
      </c:barChart>
      <c:lineChart>
        <c:grouping val="standard"/>
        <c:varyColors val="0"/>
        <c:ser>
          <c:idx val="1"/>
          <c:order val="1"/>
          <c:tx>
            <c:strRef>
              <c:f>'[ESRITables.xlsx]Tables IE Conference'!$K$317</c:f>
              <c:strCache>
                <c:ptCount val="1"/>
                <c:pt idx="0">
                  <c:v>Min Labour Cost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Conference'!$I$318:$I$327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Conference'!$K$318:$K$327</c:f>
              <c:numCache>
                <c:formatCode>0.000</c:formatCode>
                <c:ptCount val="10"/>
                <c:pt idx="0">
                  <c:v>-5.2475247524752397E-2</c:v>
                </c:pt>
                <c:pt idx="1">
                  <c:v>-5.2475247524752397E-2</c:v>
                </c:pt>
                <c:pt idx="2">
                  <c:v>-5.2475247524752397E-2</c:v>
                </c:pt>
                <c:pt idx="3">
                  <c:v>-5.2475247524752397E-2</c:v>
                </c:pt>
                <c:pt idx="4">
                  <c:v>-5.2475247524752397E-2</c:v>
                </c:pt>
                <c:pt idx="5">
                  <c:v>-5.2475247524752397E-2</c:v>
                </c:pt>
                <c:pt idx="6">
                  <c:v>-5.2475247524752397E-2</c:v>
                </c:pt>
                <c:pt idx="7">
                  <c:v>-5.2475247524752397E-2</c:v>
                </c:pt>
                <c:pt idx="8">
                  <c:v>-5.2475247524752397E-2</c:v>
                </c:pt>
                <c:pt idx="9">
                  <c:v>-5.2475247524752397E-2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6A-49B9-B6DC-ADBA475C241A}"/>
            </c:ext>
          </c:extLst>
        </c:ser>
        <c:ser>
          <c:idx val="2"/>
          <c:order val="2"/>
          <c:tx>
            <c:strRef>
              <c:f>'[ESRITables.xlsx]Tables IE Conference'!$L$317</c:f>
              <c:strCache>
                <c:ptCount val="1"/>
                <c:pt idx="0">
                  <c:v>Max Labour Cost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Conference'!$I$318:$I$327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Conference'!$L$318:$L$327</c:f>
              <c:numCache>
                <c:formatCode>0.000</c:formatCode>
                <c:ptCount val="10"/>
                <c:pt idx="0">
                  <c:v>0.38746803069053698</c:v>
                </c:pt>
                <c:pt idx="1">
                  <c:v>0.38746803069053698</c:v>
                </c:pt>
                <c:pt idx="2">
                  <c:v>0.38746803069053698</c:v>
                </c:pt>
                <c:pt idx="3">
                  <c:v>0.38746803069053698</c:v>
                </c:pt>
                <c:pt idx="4">
                  <c:v>0.38746803069053698</c:v>
                </c:pt>
                <c:pt idx="5">
                  <c:v>0.38746803069053698</c:v>
                </c:pt>
                <c:pt idx="6">
                  <c:v>0.38746803069053698</c:v>
                </c:pt>
                <c:pt idx="7">
                  <c:v>0.38746803069053698</c:v>
                </c:pt>
                <c:pt idx="8">
                  <c:v>0.38746803069053698</c:v>
                </c:pt>
                <c:pt idx="9">
                  <c:v>0.38746803069053698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6A-49B9-B6DC-ADBA475C241A}"/>
            </c:ext>
          </c:extLst>
        </c:ser>
        <c:ser>
          <c:idx val="3"/>
          <c:order val="3"/>
          <c:tx>
            <c:strRef>
              <c:f>'[ESRITables.xlsx]Tables IE Conference'!$M$317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Conference'!$I$318:$I$327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Conference'!$M$318:$M$327</c:f>
              <c:numCache>
                <c:formatCode>0.000</c:formatCode>
                <c:ptCount val="10"/>
                <c:pt idx="0">
                  <c:v>5.6526207605344325E-2</c:v>
                </c:pt>
                <c:pt idx="1">
                  <c:v>5.6526207605344325E-2</c:v>
                </c:pt>
                <c:pt idx="2">
                  <c:v>5.6526207605344325E-2</c:v>
                </c:pt>
                <c:pt idx="3">
                  <c:v>5.6526207605344325E-2</c:v>
                </c:pt>
                <c:pt idx="4">
                  <c:v>5.6526207605344325E-2</c:v>
                </c:pt>
                <c:pt idx="5">
                  <c:v>5.6526207605344325E-2</c:v>
                </c:pt>
                <c:pt idx="6">
                  <c:v>5.6526207605344325E-2</c:v>
                </c:pt>
                <c:pt idx="7">
                  <c:v>5.6526207605344325E-2</c:v>
                </c:pt>
                <c:pt idx="8">
                  <c:v>5.6526207605344325E-2</c:v>
                </c:pt>
                <c:pt idx="9">
                  <c:v>5.6526207605344325E-2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6A-49B9-B6DC-ADBA475C2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715624"/>
        <c:axId val="1402723496"/>
      </c:lineChart>
      <c:catAx>
        <c:axId val="1402715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Equivalised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723496"/>
        <c:crosses val="autoZero"/>
        <c:auto val="1"/>
        <c:lblAlgn val="ctr"/>
        <c:lblOffset val="100"/>
        <c:noMultiLvlLbl val="0"/>
      </c:catAx>
      <c:valAx>
        <c:axId val="1402723496"/>
        <c:scaling>
          <c:orientation val="minMax"/>
          <c:max val="0.7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Propoprtional Change 2012-2021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715624"/>
        <c:crosses val="autoZero"/>
        <c:crossBetween val="between"/>
      </c:valAx>
      <c:valAx>
        <c:axId val="1117082592"/>
        <c:scaling>
          <c:orientation val="minMax"/>
          <c:min val="-0.1200000000000000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Propoprtional Change 2012-2021 (ECR)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075048"/>
        <c:crosses val="max"/>
        <c:crossBetween val="between"/>
      </c:valAx>
      <c:catAx>
        <c:axId val="1117075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708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'[ESRITables.xlsx]Tables IE Conference'!$B$277</c:f>
              <c:strCache>
                <c:ptCount val="1"/>
                <c:pt idx="0">
                  <c:v>IEWinner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Conference'!$A$278:$A$287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Conference'!$B$278:$B$287</c:f>
              <c:numCache>
                <c:formatCode>0.000</c:formatCode>
                <c:ptCount val="10"/>
                <c:pt idx="0">
                  <c:v>0.85561549999999997</c:v>
                </c:pt>
                <c:pt idx="1">
                  <c:v>0.54150279999999995</c:v>
                </c:pt>
                <c:pt idx="2">
                  <c:v>0.35278389999999998</c:v>
                </c:pt>
                <c:pt idx="3">
                  <c:v>0.21981890000000001</c:v>
                </c:pt>
                <c:pt idx="4">
                  <c:v>0.14619779999999999</c:v>
                </c:pt>
                <c:pt idx="5">
                  <c:v>0.12308810000000001</c:v>
                </c:pt>
                <c:pt idx="6">
                  <c:v>8.3164000000000002E-2</c:v>
                </c:pt>
                <c:pt idx="7">
                  <c:v>5.2112499999999999E-2</c:v>
                </c:pt>
                <c:pt idx="8">
                  <c:v>3.1751700000000001E-2</c:v>
                </c:pt>
                <c:pt idx="9">
                  <c:v>2.1580100000000001E-2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78-4E4B-9956-19D6D93AA51E}"/>
            </c:ext>
          </c:extLst>
        </c:ser>
        <c:ser>
          <c:idx val="1"/>
          <c:order val="1"/>
          <c:tx>
            <c:strRef>
              <c:f>'[ESRITables.xlsx]Tables IE Conference'!$C$277</c:f>
              <c:strCache>
                <c:ptCount val="1"/>
                <c:pt idx="0">
                  <c:v>IELoser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Conference'!$A$278:$A$287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'[ESRITables.xlsx]Tables IE Conference'!$C$278:$C$287</c:f>
              <c:numCache>
                <c:formatCode>0.000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2.0542999999999998E-3</c:v>
                </c:pt>
                <c:pt idx="5">
                  <c:v>2.8303200000000001E-2</c:v>
                </c:pt>
                <c:pt idx="6">
                  <c:v>7.6797299999999999E-2</c:v>
                </c:pt>
                <c:pt idx="7">
                  <c:v>0.20323369999999999</c:v>
                </c:pt>
                <c:pt idx="8">
                  <c:v>0.4597658</c:v>
                </c:pt>
                <c:pt idx="9">
                  <c:v>0.67880689999999999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78-4E4B-9956-19D6D93AA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8191552"/>
        <c:axId val="1298191880"/>
      </c:lineChart>
      <c:catAx>
        <c:axId val="12981915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Equivalised Disposable Income Decile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98191880"/>
        <c:crosses val="autoZero"/>
        <c:auto val="1"/>
        <c:lblAlgn val="ctr"/>
        <c:lblOffset val="100"/>
        <c:noMultiLvlLbl val="0"/>
      </c:catAx>
      <c:valAx>
        <c:axId val="1298191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98191552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'[ESRITables.xlsx]Tables IE Conference'!$A$312</c:f>
              <c:strCache>
                <c:ptCount val="1"/>
                <c:pt idx="0">
                  <c:v>Winners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Conference'!$B$311:$G$311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'[ESRITables.xlsx]Tables IE Conference'!$B$312:$G$312</c:f>
              <c:numCache>
                <c:formatCode>0.000</c:formatCode>
                <c:ptCount val="6"/>
                <c:pt idx="0">
                  <c:v>5.8560000000000003E-4</c:v>
                </c:pt>
                <c:pt idx="1">
                  <c:v>6.3977000000000001E-3</c:v>
                </c:pt>
                <c:pt idx="2">
                  <c:v>3.3367800000000003E-2</c:v>
                </c:pt>
                <c:pt idx="3">
                  <c:v>8.4009500000000001E-2</c:v>
                </c:pt>
                <c:pt idx="4">
                  <c:v>0.16038839999999999</c:v>
                </c:pt>
                <c:pt idx="5">
                  <c:v>0.24280869999999999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96-4B57-8125-7D217B93A19E}"/>
            </c:ext>
          </c:extLst>
        </c:ser>
        <c:ser>
          <c:idx val="1"/>
          <c:order val="1"/>
          <c:tx>
            <c:strRef>
              <c:f>'[ESRITables.xlsx]Tables IE Conference'!$A$313</c:f>
              <c:strCache>
                <c:ptCount val="1"/>
                <c:pt idx="0">
                  <c:v>Losers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'[ESRITables.xlsx]Tables IE Conference'!$B$311:$G$311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'[ESRITables.xlsx]Tables IE Conference'!$B$313:$G$313</c:f>
              <c:numCache>
                <c:formatCode>0.000</c:formatCode>
                <c:ptCount val="6"/>
                <c:pt idx="0">
                  <c:v>0.51728660000000004</c:v>
                </c:pt>
                <c:pt idx="1">
                  <c:v>0.42451129999999998</c:v>
                </c:pt>
                <c:pt idx="2">
                  <c:v>0.33303640000000001</c:v>
                </c:pt>
                <c:pt idx="3">
                  <c:v>0.25110209999999999</c:v>
                </c:pt>
                <c:pt idx="4">
                  <c:v>0.19145000000000001</c:v>
                </c:pt>
                <c:pt idx="5">
                  <c:v>0.14485519999999999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96-4B57-8125-7D217B93A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8191552"/>
        <c:axId val="1298191880"/>
      </c:lineChart>
      <c:catAx>
        <c:axId val="12981915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Revenue Recycling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98191880"/>
        <c:crosses val="autoZero"/>
        <c:auto val="1"/>
        <c:lblAlgn val="ctr"/>
        <c:lblOffset val="100"/>
        <c:noMultiLvlLbl val="0"/>
      </c:catAx>
      <c:valAx>
        <c:axId val="1298191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98191552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FDFB-29F9-4A97-B8A2-46DA2F426BD3}" type="datetimeFigureOut">
              <a:rPr lang="en-IE" smtClean="0"/>
              <a:t>13/06/2024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9F7AD-5A36-4DF9-A96A-F85E8629F5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16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F7AD-5A36-4DF9-A96A-F85E8629F5F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249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aul/Desktop/Work/PM%20Comm%20Work/ESRI/2413%20ESRI%20Literature/Powerpoint/esripowerpointcover%20v83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file://localhost/Users/paul/Desktop/Work/PM%20Comm%20Work/ESRI/Powerpoint/powerpointcover%20v7.jpg" TargetMode="Externa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aul/Desktop/Work/PM%20Comm%20Work/ESRI/2413%20ESRI%20Literature/Powerpoint/esripowerpointcover%20v8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24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909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06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28FA-B84F-43AE-8EEB-8849F6FA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20439-C5C0-4643-B454-0A3CD9CCD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esripowerpointcover v83.png" descr="/Users/paul/Desktop/Work/PM Comm Work/ESRI/2413 ESRI Literature/Powerpoint/esripowerpointcover v83.png">
            <a:extLst>
              <a:ext uri="{FF2B5EF4-FFF2-40B4-BE49-F238E27FC236}">
                <a16:creationId xmlns:a16="http://schemas.microsoft.com/office/drawing/2014/main" id="{8871533D-53E3-4144-81F0-D9D7C1C7579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werpointcover v7.jpg" descr="/Users/paul/Desktop/Work/PM Comm Work/ESRI/Powerpoint/powerpointcover v7.jpg">
            <a:extLst>
              <a:ext uri="{FF2B5EF4-FFF2-40B4-BE49-F238E27FC236}">
                <a16:creationId xmlns:a16="http://schemas.microsoft.com/office/drawing/2014/main" id="{D58CC18D-A10C-49BC-9CE0-4A602B383600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1916498"/>
            <a:ext cx="7863840" cy="4171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495FF3-D5E7-4E1F-9800-3CB2CFF270E8}"/>
              </a:ext>
            </a:extLst>
          </p:cNvPr>
          <p:cNvSpPr/>
          <p:nvPr userDrawn="1"/>
        </p:nvSpPr>
        <p:spPr>
          <a:xfrm>
            <a:off x="0" y="1916498"/>
            <a:ext cx="4347939" cy="4172728"/>
          </a:xfrm>
          <a:prstGeom prst="rect">
            <a:avLst/>
          </a:prstGeom>
          <a:solidFill>
            <a:srgbClr val="18214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CF407BE-D98C-4695-BF44-A0E393482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0400" y="382588"/>
            <a:ext cx="7410451" cy="1035050"/>
          </a:xfrm>
        </p:spPr>
        <p:txBody>
          <a:bodyPr/>
          <a:lstStyle>
            <a:lvl1pPr marL="0" indent="0">
              <a:buNone/>
              <a:defRPr>
                <a:solidFill>
                  <a:srgbClr val="182140"/>
                </a:solidFill>
              </a:defRPr>
            </a:lvl1pPr>
          </a:lstStyle>
          <a:p>
            <a:pPr lvl="0"/>
            <a:r>
              <a:rPr lang="en-US" dirty="0"/>
              <a:t>ENTER PRESENTATION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DB856-512A-469A-866E-85DDF30D51C0}"/>
              </a:ext>
            </a:extLst>
          </p:cNvPr>
          <p:cNvSpPr/>
          <p:nvPr userDrawn="1"/>
        </p:nvSpPr>
        <p:spPr>
          <a:xfrm>
            <a:off x="3943180" y="6389046"/>
            <a:ext cx="460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kern="1200" dirty="0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@</a:t>
            </a:r>
            <a:r>
              <a:rPr lang="en-US" sz="1800" kern="1200" dirty="0" err="1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ESRIDublin</a:t>
            </a:r>
            <a:r>
              <a:rPr lang="en-US" sz="1800" kern="1200" dirty="0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	#</a:t>
            </a:r>
            <a:r>
              <a:rPr lang="en-US" sz="1800" kern="1200" dirty="0" err="1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ESRIevents</a:t>
            </a:r>
            <a:r>
              <a:rPr lang="en-US" sz="1800" kern="1200" dirty="0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	#</a:t>
            </a:r>
            <a:r>
              <a:rPr lang="en-US" sz="1800" kern="1200" dirty="0" err="1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ESRIpublications</a:t>
            </a:r>
            <a:endParaRPr lang="en-US" sz="1800" kern="1200" dirty="0">
              <a:solidFill>
                <a:srgbClr val="182140"/>
              </a:solidFill>
              <a:latin typeface="+mn-lt"/>
              <a:ea typeface="+mn-ea"/>
              <a:cs typeface="DIN Next LT Pr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9A8EC-A319-4153-8794-A8FE8F410DB3}"/>
              </a:ext>
            </a:extLst>
          </p:cNvPr>
          <p:cNvSpPr/>
          <p:nvPr userDrawn="1"/>
        </p:nvSpPr>
        <p:spPr>
          <a:xfrm>
            <a:off x="8558190" y="6379521"/>
            <a:ext cx="13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kern="1200" dirty="0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www.esri.ie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44914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310" y="6349714"/>
            <a:ext cx="2113887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76461CD-94D7-4E9C-B586-E36A3D3A8C47}" type="datetime3">
              <a:rPr lang="en-US" smtClean="0">
                <a:solidFill>
                  <a:prstClr val="black"/>
                </a:solidFill>
              </a:rPr>
              <a:t>13 June 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065361" y="634971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fld id="{6032EFF6-B497-1D4E-A557-D85E06E93D4C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521885" y="1806575"/>
            <a:ext cx="10172700" cy="4038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IE" dirty="0"/>
              <a:t>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541071" y="533400"/>
            <a:ext cx="9948197" cy="1003300"/>
          </a:xfrm>
        </p:spPr>
        <p:txBody>
          <a:bodyPr/>
          <a:lstStyle>
            <a:lvl1pPr marL="0" indent="0">
              <a:buClrTx/>
              <a:buFont typeface="Arial" panose="020B0604020202020204" pitchFamily="34" charset="0"/>
              <a:buNone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961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ripowerpointcover v82.png" descr="/Users/paul/Desktop/Work/PM Comm Work/ESRI/2413 ESRI Literature/Powerpoint/esripowerpointcover v82.png">
            <a:extLst>
              <a:ext uri="{FF2B5EF4-FFF2-40B4-BE49-F238E27FC236}">
                <a16:creationId xmlns:a16="http://schemas.microsoft.com/office/drawing/2014/main" id="{915E3D1A-0339-4BED-BDAB-378BFF37905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58AC7E-A684-4869-9240-57DEFE0BD665}"/>
              </a:ext>
            </a:extLst>
          </p:cNvPr>
          <p:cNvSpPr/>
          <p:nvPr userDrawn="1"/>
        </p:nvSpPr>
        <p:spPr>
          <a:xfrm>
            <a:off x="2438399" y="6336883"/>
            <a:ext cx="5977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82140"/>
                </a:solidFill>
                <a:latin typeface="+mn-lt"/>
                <a:cs typeface="DIN Next LT Pro"/>
              </a:rPr>
              <a:t>@</a:t>
            </a:r>
            <a:r>
              <a:rPr lang="en-US" sz="1600" dirty="0" err="1">
                <a:solidFill>
                  <a:srgbClr val="182140"/>
                </a:solidFill>
                <a:latin typeface="+mn-lt"/>
                <a:cs typeface="DIN Next LT Pro"/>
              </a:rPr>
              <a:t>ESRIDublin</a:t>
            </a:r>
            <a:r>
              <a:rPr lang="en-US" sz="1600" baseline="0" dirty="0">
                <a:solidFill>
                  <a:srgbClr val="182140"/>
                </a:solidFill>
                <a:latin typeface="+mn-lt"/>
                <a:cs typeface="DIN Next LT Pro"/>
              </a:rPr>
              <a:t>     </a:t>
            </a:r>
            <a:r>
              <a:rPr lang="en-US" sz="1600" dirty="0">
                <a:solidFill>
                  <a:srgbClr val="182140"/>
                </a:solidFill>
                <a:latin typeface="+mn-lt"/>
                <a:cs typeface="DIN Next LT Pro"/>
              </a:rPr>
              <a:t>#</a:t>
            </a:r>
            <a:r>
              <a:rPr lang="en-US" sz="1600" dirty="0" err="1">
                <a:solidFill>
                  <a:srgbClr val="182140"/>
                </a:solidFill>
                <a:latin typeface="+mn-lt"/>
                <a:cs typeface="DIN Next LT Pro"/>
              </a:rPr>
              <a:t>ESRIevents</a:t>
            </a:r>
            <a:r>
              <a:rPr lang="en-US" sz="1600" dirty="0">
                <a:solidFill>
                  <a:srgbClr val="182140"/>
                </a:solidFill>
                <a:latin typeface="+mn-lt"/>
                <a:cs typeface="DIN Next LT Pro"/>
              </a:rPr>
              <a:t>     #</a:t>
            </a:r>
            <a:r>
              <a:rPr lang="en-US" sz="1600" dirty="0" err="1">
                <a:solidFill>
                  <a:srgbClr val="182140"/>
                </a:solidFill>
                <a:latin typeface="+mn-lt"/>
                <a:cs typeface="DIN Next LT Pro"/>
              </a:rPr>
              <a:t>ESRIpublications</a:t>
            </a:r>
            <a:endParaRPr lang="en-US" sz="1600" dirty="0">
              <a:solidFill>
                <a:srgbClr val="182140"/>
              </a:solidFill>
              <a:latin typeface="+mn-lt"/>
              <a:cs typeface="DIN Next LT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76B337-88E6-4999-BE74-ACBAE2FA9515}"/>
              </a:ext>
            </a:extLst>
          </p:cNvPr>
          <p:cNvSpPr/>
          <p:nvPr userDrawn="1"/>
        </p:nvSpPr>
        <p:spPr>
          <a:xfrm>
            <a:off x="8669088" y="6308209"/>
            <a:ext cx="13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kern="1200" dirty="0">
                <a:solidFill>
                  <a:srgbClr val="182140"/>
                </a:solidFill>
                <a:latin typeface="+mn-lt"/>
                <a:ea typeface="+mn-ea"/>
                <a:cs typeface="DIN Next LT Pro"/>
              </a:rPr>
              <a:t>www.esri.ie</a:t>
            </a:r>
            <a:endParaRPr lang="en-IE" sz="18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FE8BB4-D57E-433C-9B86-664E6457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65361" y="639734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fld id="{6032EFF6-B497-1D4E-A557-D85E06E93D4C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395D20-41D5-462A-8F6D-9ED7F7F2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42" y="6397340"/>
            <a:ext cx="2113887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76461CD-94D7-4E9C-B586-E36A3D3A8C47}" type="datetime3">
              <a:rPr lang="en-US" smtClean="0">
                <a:solidFill>
                  <a:prstClr val="black"/>
                </a:solidFill>
              </a:rPr>
              <a:t>13 June 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62767" y="314326"/>
            <a:ext cx="9012767" cy="614363"/>
          </a:xfrm>
        </p:spPr>
        <p:txBody>
          <a:bodyPr/>
          <a:lstStyle>
            <a:lvl1pPr marL="0" indent="0">
              <a:buClrTx/>
              <a:buFont typeface="Arial" panose="020B0604020202020204" pitchFamily="34" charset="0"/>
              <a:buNone/>
              <a:defRPr baseline="0"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98451" y="1208089"/>
            <a:ext cx="11468100" cy="4891087"/>
          </a:xfrm>
        </p:spPr>
        <p:txBody>
          <a:bodyPr/>
          <a:lstStyle>
            <a:lvl1pPr marL="0" indent="0">
              <a:buClrTx/>
              <a:buFont typeface="Arial" panose="020B0604020202020204" pitchFamily="34" charset="0"/>
              <a:buNone/>
              <a:defRPr baseline="0"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Content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529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30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438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350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873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436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537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86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localhost/Users/paul/Desktop/Work/PM%20Comm%20Work/ESRI/2413%20ESRI%20Literature/Powerpoint/esripowerpointcover%20v8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B66A-2B6A-4E35-A3E3-6B8198A7DC5E}" type="datetimeFigureOut">
              <a:rPr lang="en-IE" smtClean="0"/>
              <a:t>13/06/2024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69DC-4C95-47FE-9B3B-82100C99105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21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5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936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esripowerpointcover v8.png" descr="/Users/paul/Desktop/Work/PM Comm Work/ESRI/2413 ESRI Literature/Powerpoint/esripowerpointcover v8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2B4F3B-FAF1-49E7-B28C-C05D4937F710}"/>
              </a:ext>
            </a:extLst>
          </p:cNvPr>
          <p:cNvSpPr/>
          <p:nvPr userDrawn="1"/>
        </p:nvSpPr>
        <p:spPr>
          <a:xfrm>
            <a:off x="4336933" y="6300920"/>
            <a:ext cx="5331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182140"/>
                </a:solidFill>
                <a:latin typeface="+mj-lt"/>
                <a:cs typeface="DIN Next LT Pro"/>
              </a:rPr>
              <a:t>www.esri.ie</a:t>
            </a:r>
            <a:r>
              <a:rPr lang="en-US" sz="1600" baseline="0" dirty="0">
                <a:solidFill>
                  <a:srgbClr val="182140"/>
                </a:solidFill>
                <a:latin typeface="+mj-lt"/>
                <a:cs typeface="DIN Next LT Pro"/>
              </a:rPr>
              <a:t>   </a:t>
            </a:r>
            <a:r>
              <a:rPr lang="en-US" sz="1600" dirty="0">
                <a:solidFill>
                  <a:srgbClr val="182140"/>
                </a:solidFill>
                <a:latin typeface="+mj-lt"/>
                <a:cs typeface="DIN Next LT Pro"/>
              </a:rPr>
              <a:t>@</a:t>
            </a:r>
            <a:r>
              <a:rPr lang="en-US" sz="1600" dirty="0" err="1">
                <a:solidFill>
                  <a:srgbClr val="182140"/>
                </a:solidFill>
                <a:latin typeface="+mj-lt"/>
                <a:cs typeface="DIN Next LT Pro"/>
              </a:rPr>
              <a:t>ESRIDublin</a:t>
            </a:r>
            <a:r>
              <a:rPr lang="en-US" sz="1600" baseline="0" dirty="0">
                <a:solidFill>
                  <a:srgbClr val="182140"/>
                </a:solidFill>
                <a:latin typeface="+mj-lt"/>
                <a:cs typeface="DIN Next LT Pro"/>
              </a:rPr>
              <a:t>     </a:t>
            </a:r>
            <a:r>
              <a:rPr lang="en-US" sz="1600" dirty="0">
                <a:solidFill>
                  <a:srgbClr val="182140"/>
                </a:solidFill>
                <a:latin typeface="+mj-lt"/>
                <a:cs typeface="DIN Next LT Pro"/>
              </a:rPr>
              <a:t>#</a:t>
            </a:r>
            <a:r>
              <a:rPr lang="en-US" sz="1600" dirty="0" err="1">
                <a:solidFill>
                  <a:srgbClr val="182140"/>
                </a:solidFill>
                <a:latin typeface="+mj-lt"/>
                <a:cs typeface="DIN Next LT Pro"/>
              </a:rPr>
              <a:t>ESRIevents</a:t>
            </a:r>
            <a:r>
              <a:rPr lang="en-US" sz="1600" dirty="0">
                <a:solidFill>
                  <a:srgbClr val="182140"/>
                </a:solidFill>
                <a:latin typeface="+mj-lt"/>
                <a:cs typeface="DIN Next LT Pro"/>
              </a:rPr>
              <a:t>     #</a:t>
            </a:r>
            <a:r>
              <a:rPr lang="en-US" sz="1600" dirty="0" err="1">
                <a:solidFill>
                  <a:srgbClr val="182140"/>
                </a:solidFill>
                <a:latin typeface="+mj-lt"/>
                <a:cs typeface="DIN Next LT Pro"/>
              </a:rPr>
              <a:t>ESRIpublications</a:t>
            </a:r>
            <a:endParaRPr lang="en-US" sz="1600" dirty="0">
              <a:solidFill>
                <a:srgbClr val="182140"/>
              </a:solidFill>
              <a:latin typeface="+mj-lt"/>
              <a:cs typeface="DIN Next LT Pro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5C6CDB-F91D-496E-B5A5-CB48DA75B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342" y="6349715"/>
            <a:ext cx="2113887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76461CD-94D7-4E9C-B586-E36A3D3A8C47}" type="datetime3">
              <a:rPr lang="en-US" smtClean="0">
                <a:solidFill>
                  <a:prstClr val="black"/>
                </a:solidFill>
              </a:rPr>
              <a:t>13 June 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180F9D-AE94-4596-BED8-AFBA57A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39961" y="634971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fld id="{6032EFF6-B497-1D4E-A557-D85E06E93D4C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D112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D112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D112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mailto:Cathal.odonoghue@universityofgalway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t.org/ciatblog-taller-de-la-onu-sobre-impuestos-al-carbono-parte-1-en-paises-en-desarrollo/?lang=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Budget Perspectives 2025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23669" y="1951376"/>
            <a:ext cx="2649525" cy="417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prstClr val="white"/>
                </a:solidFill>
                <a:latin typeface="Calibri"/>
                <a:cs typeface="DIN Next LT Pro"/>
              </a:rPr>
              <a:t>DATE</a:t>
            </a:r>
          </a:p>
          <a:p>
            <a:r>
              <a:rPr lang="en-US" sz="1600" dirty="0">
                <a:solidFill>
                  <a:srgbClr val="EEECE1">
                    <a:lumMod val="75000"/>
                  </a:srgbClr>
                </a:solidFill>
                <a:latin typeface="Calibri"/>
                <a:cs typeface="DIN Next LT Pro"/>
              </a:rPr>
              <a:t>13</a:t>
            </a:r>
            <a:r>
              <a:rPr lang="en-US" sz="1600" baseline="30000" dirty="0">
                <a:solidFill>
                  <a:srgbClr val="EEECE1">
                    <a:lumMod val="75000"/>
                  </a:srgbClr>
                </a:solidFill>
                <a:latin typeface="Calibri"/>
                <a:cs typeface="DIN Next LT Pro"/>
              </a:rPr>
              <a:t>th</a:t>
            </a:r>
            <a:r>
              <a:rPr lang="en-US" sz="1600" dirty="0">
                <a:solidFill>
                  <a:srgbClr val="EEECE1">
                    <a:lumMod val="75000"/>
                  </a:srgbClr>
                </a:solidFill>
                <a:latin typeface="Calibri"/>
                <a:cs typeface="DIN Next LT Pro"/>
              </a:rPr>
              <a:t> June 2024</a:t>
            </a:r>
            <a:endParaRPr lang="en-US" sz="1600" dirty="0">
              <a:solidFill>
                <a:prstClr val="white"/>
              </a:solidFill>
              <a:latin typeface="Calibri"/>
              <a:cs typeface="DIN Next LT Pro"/>
            </a:endParaRPr>
          </a:p>
          <a:p>
            <a:r>
              <a:rPr lang="en-US" sz="1600" dirty="0">
                <a:solidFill>
                  <a:prstClr val="white"/>
                </a:solidFill>
                <a:latin typeface="Calibri"/>
                <a:cs typeface="DIN Next LT Pro"/>
              </a:rPr>
              <a:t>VENUE</a:t>
            </a:r>
          </a:p>
          <a:p>
            <a:r>
              <a:rPr lang="en-US" sz="16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ESRI, Whitaker Square, Sir John Rogerson's Quay, </a:t>
            </a:r>
          </a:p>
          <a:p>
            <a:r>
              <a:rPr lang="en-US" sz="1600" dirty="0">
                <a:solidFill>
                  <a:srgbClr val="EEECE1">
                    <a:lumMod val="75000"/>
                  </a:srgbClr>
                </a:solidFill>
                <a:latin typeface="Calibri"/>
              </a:rPr>
              <a:t>Dublin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CFD93-4424-2FB7-7340-F89B66FA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16" y="382587"/>
            <a:ext cx="3276349" cy="14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8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645063" y="525982"/>
            <a:ext cx="5015169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Method – PRICES Microsimulation Model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5065" y="2031101"/>
            <a:ext cx="4906649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A06D66-28F5-4949-8015-BC09319BEE6E}"/>
              </a:ext>
            </a:extLst>
          </p:cNvPr>
          <p:cNvSpPr txBox="1">
            <a:spLocks/>
          </p:cNvSpPr>
          <p:nvPr/>
        </p:nvSpPr>
        <p:spPr>
          <a:xfrm>
            <a:off x="258109" y="1970026"/>
            <a:ext cx="5402126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C4BF99-C980-F748-990D-1BD01968F4AC}"/>
              </a:ext>
            </a:extLst>
          </p:cNvPr>
          <p:cNvSpPr txBox="1">
            <a:spLocks/>
          </p:cNvSpPr>
          <p:nvPr/>
        </p:nvSpPr>
        <p:spPr>
          <a:xfrm>
            <a:off x="587446" y="1970026"/>
            <a:ext cx="5093020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700" b="1" dirty="0"/>
              <a:t>Micro-Simulation</a:t>
            </a:r>
          </a:p>
          <a:p>
            <a:pPr lvl="1"/>
            <a:r>
              <a:rPr lang="en-US" altLang="en-US" sz="1700" dirty="0"/>
              <a:t>Analysis at Micro Level</a:t>
            </a:r>
          </a:p>
          <a:p>
            <a:pPr lvl="1"/>
            <a:r>
              <a:rPr lang="en-US" altLang="en-US" sz="1700" dirty="0"/>
              <a:t>Ex Ante Simulate Policy</a:t>
            </a:r>
          </a:p>
          <a:p>
            <a:r>
              <a:rPr lang="en-US" altLang="en-US" sz="1700" dirty="0"/>
              <a:t>Helps in </a:t>
            </a:r>
            <a:r>
              <a:rPr lang="en-US" altLang="en-US" sz="1700" b="1" dirty="0"/>
              <a:t>	</a:t>
            </a:r>
          </a:p>
          <a:p>
            <a:pPr lvl="1"/>
            <a:r>
              <a:rPr lang="en-US" altLang="en-US" sz="1700" dirty="0"/>
              <a:t>Policy x Population x </a:t>
            </a:r>
            <a:r>
              <a:rPr lang="en-US" altLang="en-US" sz="1700" dirty="0" err="1"/>
              <a:t>Behaviour</a:t>
            </a:r>
            <a:endParaRPr lang="en-US" altLang="en-US" sz="1700" dirty="0"/>
          </a:p>
          <a:p>
            <a:r>
              <a:rPr lang="en-US" altLang="en-US" sz="1700" b="1" dirty="0"/>
              <a:t>Methodology in recent OUP Book</a:t>
            </a:r>
          </a:p>
          <a:p>
            <a:r>
              <a:rPr lang="en-US" altLang="en-US" sz="1700" b="1" dirty="0"/>
              <a:t>Model </a:t>
            </a:r>
            <a:r>
              <a:rPr lang="en-US" altLang="en-US" sz="1700" dirty="0"/>
              <a:t>links </a:t>
            </a:r>
          </a:p>
          <a:p>
            <a:pPr lvl="1"/>
            <a:r>
              <a:rPr lang="en-US" altLang="en-US" sz="1700" dirty="0"/>
              <a:t>Input-Output table</a:t>
            </a:r>
          </a:p>
          <a:p>
            <a:pPr lvl="1"/>
            <a:r>
              <a:rPr lang="en-US" altLang="en-US" sz="1700" dirty="0"/>
              <a:t>Household Budget Survey</a:t>
            </a:r>
          </a:p>
          <a:p>
            <a:pPr lvl="1"/>
            <a:r>
              <a:rPr lang="en-US" altLang="en-US" sz="1700" dirty="0" err="1"/>
              <a:t>Behavioural</a:t>
            </a:r>
            <a:r>
              <a:rPr lang="en-US" altLang="en-US" sz="1700" dirty="0"/>
              <a:t> Change – Demand System</a:t>
            </a:r>
          </a:p>
          <a:p>
            <a:pPr lvl="1"/>
            <a:r>
              <a:rPr lang="en-US" altLang="en-US" sz="1700" dirty="0"/>
              <a:t>Policy Simulation Models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FDB94-B313-E444-921C-2DF0B4E544F4}"/>
              </a:ext>
            </a:extLst>
          </p:cNvPr>
          <p:cNvSpPr/>
          <p:nvPr/>
        </p:nvSpPr>
        <p:spPr>
          <a:xfrm>
            <a:off x="7219130" y="3737878"/>
            <a:ext cx="1143713" cy="461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IE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522840" y="118612"/>
            <a:ext cx="597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IE" sz="2000" b="1" dirty="0"/>
              <a:t>Core Purpose of Microsimulation Models </a:t>
            </a:r>
          </a:p>
          <a:p>
            <a:pPr algn="ctr"/>
            <a:r>
              <a:rPr lang="en-IE" sz="2000" b="1" dirty="0">
                <a:sym typeface="Wingdings" pitchFamily="2" charset="2"/>
              </a:rPr>
              <a:t>Understand and Manage Complexity</a:t>
            </a:r>
            <a:endParaRPr lang="en-IE" sz="2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CBA74C-AB98-234E-9231-A88E3E0E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6" y="2820217"/>
            <a:ext cx="2673888" cy="4032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12" y="747754"/>
            <a:ext cx="6221533" cy="35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5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Energy Expenditure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97932" y="2494440"/>
            <a:ext cx="536440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Expressed as a share of income higher energy expenditure share at bottom of distribution</a:t>
            </a:r>
          </a:p>
          <a:p>
            <a:r>
              <a:rPr lang="en-IE" sz="2000" dirty="0"/>
              <a:t>Driven by </a:t>
            </a:r>
          </a:p>
          <a:p>
            <a:pPr lvl="1"/>
            <a:r>
              <a:rPr lang="en-IE" sz="2000" dirty="0"/>
              <a:t>motor fuels and electricity</a:t>
            </a:r>
          </a:p>
          <a:p>
            <a:pPr lvl="1"/>
            <a:r>
              <a:rPr lang="en-IE" sz="2000" dirty="0"/>
              <a:t>home heating fuels to a lesser degree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Fuel Expenditure by Source </a:t>
            </a:r>
            <a:r>
              <a:rPr lang="en-IE" sz="2400" b="1" dirty="0"/>
              <a:t>as % Expenditure (ranked by emissions)</a:t>
            </a: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76236"/>
              </p:ext>
            </p:extLst>
          </p:nvPr>
        </p:nvGraphicFramePr>
        <p:xfrm>
          <a:off x="6407255" y="1598440"/>
          <a:ext cx="5572441" cy="489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25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Carbon Emissions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0079" y="2524721"/>
            <a:ext cx="559078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Absolute household emissions – rise with income</a:t>
            </a:r>
          </a:p>
          <a:p>
            <a:pPr lvl="1"/>
            <a:r>
              <a:rPr lang="en-IE" sz="2000" dirty="0"/>
              <a:t>Fall as a % of income</a:t>
            </a:r>
          </a:p>
          <a:p>
            <a:pPr lvl="1"/>
            <a:r>
              <a:rPr lang="en-IE" sz="2000" dirty="0"/>
              <a:t>Inequality in energy use</a:t>
            </a:r>
          </a:p>
          <a:p>
            <a:r>
              <a:rPr lang="en-IE" sz="2000" b="1" dirty="0"/>
              <a:t>Direct emissions </a:t>
            </a:r>
            <a:r>
              <a:rPr lang="en-IE" sz="2000" dirty="0"/>
              <a:t>(emissions from household use of energy </a:t>
            </a:r>
            <a:r>
              <a:rPr lang="en-IE" sz="2000" dirty="0">
                <a:sym typeface="Wingdings" panose="05000000000000000000" pitchFamily="2" charset="2"/>
              </a:rPr>
              <a:t> by far the most important</a:t>
            </a:r>
          </a:p>
          <a:p>
            <a:r>
              <a:rPr lang="en-IE" sz="2000" dirty="0">
                <a:sym typeface="Wingdings" panose="05000000000000000000" pitchFamily="2" charset="2"/>
              </a:rPr>
              <a:t>Followed by the energy used in purchased domestic goods and services</a:t>
            </a:r>
          </a:p>
          <a:p>
            <a:r>
              <a:rPr lang="en-IE" sz="2000" dirty="0">
                <a:sym typeface="Wingdings" panose="05000000000000000000" pitchFamily="2" charset="2"/>
              </a:rPr>
              <a:t>Followed by the energy used in imported goods and services</a:t>
            </a:r>
            <a:endParaRPr lang="en-IE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7918" y="393754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Carbon Emissions </a:t>
            </a:r>
            <a:r>
              <a:rPr lang="en-IE" sz="2400" b="1" dirty="0"/>
              <a:t>per households (ranked by income)</a:t>
            </a: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62264"/>
              </p:ext>
            </p:extLst>
          </p:nvPr>
        </p:nvGraphicFramePr>
        <p:xfrm>
          <a:off x="6335276" y="1351722"/>
          <a:ext cx="5784755" cy="550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0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Household Characteristics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97932" y="2494440"/>
            <a:ext cx="536440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Ranking by tCO2 as a share of income and</a:t>
            </a:r>
          </a:p>
          <a:p>
            <a:pPr lvl="1"/>
            <a:r>
              <a:rPr lang="en-IE" sz="2000" dirty="0"/>
              <a:t>Expressing decile value as ratio to mean of population</a:t>
            </a:r>
          </a:p>
          <a:p>
            <a:pPr lvl="1"/>
            <a:r>
              <a:rPr lang="en-IE" sz="2000" dirty="0"/>
              <a:t>If no difference by population group – flat distribution</a:t>
            </a:r>
            <a:r>
              <a:rPr lang="en-IE" sz="1600" dirty="0"/>
              <a:t> </a:t>
            </a:r>
          </a:p>
          <a:p>
            <a:r>
              <a:rPr lang="en-IE" sz="2000" dirty="0"/>
              <a:t>Important differences between household types</a:t>
            </a:r>
          </a:p>
          <a:p>
            <a:r>
              <a:rPr lang="en-IE" sz="2000" dirty="0"/>
              <a:t>Pensioners and rural households are more likely to be in the top of the distribution of emissions intensity</a:t>
            </a:r>
          </a:p>
          <a:p>
            <a:endParaRPr lang="en-IE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Household Characteristics</a:t>
            </a:r>
            <a:r>
              <a:rPr lang="en-IE" sz="2400" b="1" dirty="0"/>
              <a:t> (ranked by </a:t>
            </a:r>
            <a:r>
              <a:rPr lang="en-IE" sz="2400" b="1" dirty="0" err="1"/>
              <a:t>equivalised</a:t>
            </a:r>
            <a:r>
              <a:rPr lang="en-IE" sz="2400" b="1" dirty="0"/>
              <a:t> emissions) 90:10 Decile Ratio</a:t>
            </a: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08428"/>
              </p:ext>
            </p:extLst>
          </p:nvPr>
        </p:nvGraphicFramePr>
        <p:xfrm>
          <a:off x="6359432" y="1820064"/>
          <a:ext cx="5747009" cy="467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08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Household Characteristics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97932" y="2494440"/>
            <a:ext cx="536440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Richer households are more likely to have lower emissions intensities (but higher total emissions)</a:t>
            </a:r>
          </a:p>
          <a:p>
            <a:r>
              <a:rPr lang="en-IE" sz="2000" dirty="0"/>
              <a:t>Therefore households with higher education, more earners, male headed and higher income households have lower than average shares with the highest intensities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Household Characteristics</a:t>
            </a:r>
            <a:r>
              <a:rPr lang="en-IE" sz="2400" b="1" dirty="0"/>
              <a:t> (ranked by </a:t>
            </a:r>
            <a:r>
              <a:rPr lang="en-IE" sz="2400" b="1" dirty="0" err="1"/>
              <a:t>equivalised</a:t>
            </a:r>
            <a:r>
              <a:rPr lang="en-IE" sz="2400" b="1" dirty="0"/>
              <a:t> emissions) 90:10 Decile Ratio</a:t>
            </a:r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31425"/>
              </p:ext>
            </p:extLst>
          </p:nvPr>
        </p:nvGraphicFramePr>
        <p:xfrm>
          <a:off x="6335277" y="1908478"/>
          <a:ext cx="5856722" cy="494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12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Carbon Price Instruments 2021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195859" y="2458275"/>
            <a:ext cx="545382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Carbon Price Instruments divided into</a:t>
            </a:r>
          </a:p>
          <a:p>
            <a:pPr lvl="1"/>
            <a:r>
              <a:rPr lang="en-IE" sz="1600" dirty="0"/>
              <a:t>3 Instruments Excise Duties, Carbon Taxes, ETS</a:t>
            </a:r>
          </a:p>
          <a:p>
            <a:pPr lvl="1"/>
            <a:r>
              <a:rPr lang="en-IE" sz="1600" dirty="0"/>
              <a:t>2 Dimensions – Direct Energy Use; Energy used in other goods and services</a:t>
            </a:r>
          </a:p>
          <a:p>
            <a:r>
              <a:rPr lang="en-IE" sz="2000" dirty="0"/>
              <a:t>2021</a:t>
            </a:r>
          </a:p>
          <a:p>
            <a:pPr lvl="1"/>
            <a:r>
              <a:rPr lang="en-IE" sz="1600" dirty="0"/>
              <a:t>Generally declining as share of income, (but relatively flat as share of expenditure)</a:t>
            </a:r>
          </a:p>
          <a:p>
            <a:pPr lvl="1"/>
            <a:r>
              <a:rPr lang="en-IE" sz="1600" dirty="0"/>
              <a:t>Importance of Savings – higher savings rate at the top of distribution</a:t>
            </a:r>
          </a:p>
          <a:p>
            <a:pPr lvl="1"/>
            <a:r>
              <a:rPr lang="en-IE" sz="1600" dirty="0"/>
              <a:t>Direct Excise Duties</a:t>
            </a:r>
          </a:p>
          <a:p>
            <a:pPr lvl="1"/>
            <a:r>
              <a:rPr lang="en-IE" sz="1600" dirty="0"/>
              <a:t>Others similar importance</a:t>
            </a:r>
          </a:p>
          <a:p>
            <a:pPr lvl="1"/>
            <a:r>
              <a:rPr lang="en-IE" sz="1600" dirty="0"/>
              <a:t>However this will change as CT and ETS grow relative to Excise Duties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Carbon Price Instruments in 2021 as % of income </a:t>
            </a:r>
            <a:r>
              <a:rPr lang="en-IE" sz="2400" b="1" dirty="0"/>
              <a:t>(ranked by income decile)</a:t>
            </a: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86122"/>
              </p:ext>
            </p:extLst>
          </p:nvPr>
        </p:nvGraphicFramePr>
        <p:xfrm>
          <a:off x="6335277" y="1598440"/>
          <a:ext cx="5437622" cy="498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20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Carbon Price Instruments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267837" y="2530689"/>
            <a:ext cx="559078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Increase in carbon pricing in real terms since 2012</a:t>
            </a:r>
          </a:p>
          <a:p>
            <a:r>
              <a:rPr lang="en-IE" sz="2000" dirty="0"/>
              <a:t>However Excise Duties have fallen in real terms as a % of income</a:t>
            </a:r>
          </a:p>
          <a:p>
            <a:r>
              <a:rPr lang="en-IE" sz="2000" dirty="0"/>
              <a:t>Indirect ETS and CT most important followed by Direct 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Change</a:t>
            </a:r>
            <a:r>
              <a:rPr lang="en-IE" sz="2400" dirty="0"/>
              <a:t> in Carbon Price 2012-21 Instruments </a:t>
            </a:r>
            <a:r>
              <a:rPr lang="en-IE" sz="2400" b="1" dirty="0"/>
              <a:t>as % of income (ranked by income decile) Deflated by CPI</a:t>
            </a:r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76834"/>
              </p:ext>
            </p:extLst>
          </p:nvPr>
        </p:nvGraphicFramePr>
        <p:xfrm>
          <a:off x="6170730" y="1908478"/>
          <a:ext cx="5949302" cy="494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28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Growth in Carbon Pricing relative to growth in Wages or other Prices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0079" y="2524721"/>
            <a:ext cx="559078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Carbon pricing has grown faster than CPI and the labour cost growth in all sectors between 2012 and 2021.</a:t>
            </a:r>
          </a:p>
          <a:p>
            <a:r>
              <a:rPr lang="en-IE" sz="2000" dirty="0"/>
              <a:t>Post 2021 – likely to be different story</a:t>
            </a:r>
          </a:p>
          <a:p>
            <a:r>
              <a:rPr lang="en-IE" sz="2000" dirty="0"/>
              <a:t>However to have an impact on behaviour carbon pricing should have to grow faster than income growth</a:t>
            </a:r>
          </a:p>
          <a:p>
            <a:r>
              <a:rPr lang="en-IE" sz="2000" dirty="0"/>
              <a:t>DPER carbon tax rates although increasing due to higher damage costs have not been adjusted for price or wage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Distribution of Losers (ranked by income decile)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74300"/>
              </p:ext>
            </p:extLst>
          </p:nvPr>
        </p:nvGraphicFramePr>
        <p:xfrm>
          <a:off x="6335276" y="1465729"/>
          <a:ext cx="5856723" cy="552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11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Winners and Losers with Full Revenue Recycling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97931" y="2526127"/>
            <a:ext cx="559078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Policy scenario – convert </a:t>
            </a:r>
            <a:r>
              <a:rPr lang="en-IE" sz="2000" b="1" u="sng" dirty="0"/>
              <a:t>change</a:t>
            </a:r>
            <a:r>
              <a:rPr lang="en-IE" sz="2000" dirty="0"/>
              <a:t> in revenue generated into lump sum payment</a:t>
            </a:r>
          </a:p>
          <a:p>
            <a:r>
              <a:rPr lang="en-IE" sz="2000" dirty="0"/>
              <a:t>Winner concentrated at bottom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Distribution of Winners (ranked by income decile)</a:t>
            </a:r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70172"/>
              </p:ext>
            </p:extLst>
          </p:nvPr>
        </p:nvGraphicFramePr>
        <p:xfrm>
          <a:off x="6230867" y="1417983"/>
          <a:ext cx="5889165" cy="554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92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Winners and Losers with Full Revenue Recycling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0079" y="2524721"/>
            <a:ext cx="559078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As one varies the lump sum transfer from 0 to 100% of the revenue generated, the share of winners grows.</a:t>
            </a:r>
          </a:p>
          <a:p>
            <a:r>
              <a:rPr lang="en-IE" sz="2000" dirty="0"/>
              <a:t>With a flat transfer – perhaps equivalent to general expenditure, the share of winners does not exceed the share of losers until quite a high (&gt; 80%) of revenue is distributed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Distribution of Losers (ranked by income decile)</a:t>
            </a: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36178"/>
              </p:ext>
            </p:extLst>
          </p:nvPr>
        </p:nvGraphicFramePr>
        <p:xfrm>
          <a:off x="6230866" y="1598440"/>
          <a:ext cx="6143147" cy="536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51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9B451-0436-45BB-87CA-17629686A867}"/>
              </a:ext>
            </a:extLst>
          </p:cNvPr>
          <p:cNvSpPr txBox="1"/>
          <p:nvPr/>
        </p:nvSpPr>
        <p:spPr>
          <a:xfrm>
            <a:off x="1076854" y="835727"/>
            <a:ext cx="5685895" cy="1945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sz="3200" b="1" cap="small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Distributional Impact of Carbon Pricing and Energy Related Taxation in Ireland</a:t>
            </a:r>
            <a:endParaRPr lang="en-IE" sz="3200" cap="small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D2FBA-BDA7-44A4-BC8B-5EADB6CAA8F2}"/>
              </a:ext>
            </a:extLst>
          </p:cNvPr>
          <p:cNvSpPr txBox="1"/>
          <p:nvPr/>
        </p:nvSpPr>
        <p:spPr>
          <a:xfrm>
            <a:off x="1076854" y="3449095"/>
            <a:ext cx="4093859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>
                <a:latin typeface="+mj-lt"/>
                <a:ea typeface="+mj-ea"/>
                <a:cs typeface="+mj-cs"/>
              </a:rPr>
              <a:t>Cathal O’Donoghue (</a:t>
            </a:r>
            <a:r>
              <a:rPr lang="en-IE" cap="small" dirty="0">
                <a:latin typeface="+mj-lt"/>
                <a:ea typeface="+mj-ea"/>
                <a:cs typeface="+mj-cs"/>
              </a:rPr>
              <a:t>University of Galway)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>
                <a:latin typeface="+mj-lt"/>
                <a:ea typeface="+mj-ea"/>
                <a:cs typeface="+mj-cs"/>
              </a:rPr>
              <a:t>Herwig </a:t>
            </a:r>
            <a:r>
              <a:rPr lang="en-IE" b="1" cap="small" dirty="0" err="1">
                <a:latin typeface="+mj-lt"/>
                <a:ea typeface="+mj-ea"/>
                <a:cs typeface="+mj-cs"/>
              </a:rPr>
              <a:t>Immervoll</a:t>
            </a:r>
            <a:r>
              <a:rPr lang="en-IE" b="1" cap="small" dirty="0">
                <a:latin typeface="+mj-lt"/>
                <a:ea typeface="+mj-ea"/>
                <a:cs typeface="+mj-cs"/>
              </a:rPr>
              <a:t> </a:t>
            </a:r>
            <a:r>
              <a:rPr lang="en-IE" b="1" cap="small" dirty="0"/>
              <a:t>(</a:t>
            </a:r>
            <a:r>
              <a:rPr lang="en-IE" cap="small" dirty="0"/>
              <a:t>OECD)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/>
              <a:t>Zeynep Gizem Can </a:t>
            </a:r>
            <a:r>
              <a:rPr lang="en-IE" cap="small" dirty="0"/>
              <a:t>(</a:t>
            </a:r>
            <a:r>
              <a:rPr lang="en-IE" dirty="0"/>
              <a:t>Adana Alparslan Türkeş Science &amp; Technology University</a:t>
            </a:r>
            <a:r>
              <a:rPr lang="en-IE" cap="small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 err="1"/>
              <a:t>Assia</a:t>
            </a:r>
            <a:r>
              <a:rPr lang="en-IE" b="1" cap="small" dirty="0"/>
              <a:t> </a:t>
            </a:r>
            <a:r>
              <a:rPr lang="en-IE" b="1" cap="small" dirty="0" err="1"/>
              <a:t>Elgouacem</a:t>
            </a:r>
            <a:r>
              <a:rPr lang="en-IE" b="1" cap="small" dirty="0"/>
              <a:t> (</a:t>
            </a:r>
            <a:r>
              <a:rPr lang="en-IE" cap="small" dirty="0"/>
              <a:t>OECD)</a:t>
            </a:r>
            <a:endParaRPr lang="en-IE" b="1" cap="small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>
                <a:latin typeface="+mj-lt"/>
                <a:ea typeface="+mj-ea"/>
                <a:cs typeface="+mj-cs"/>
              </a:rPr>
              <a:t>Jules Linden (</a:t>
            </a:r>
            <a:r>
              <a:rPr lang="en-IE" cap="small" dirty="0">
                <a:latin typeface="+mj-lt"/>
                <a:ea typeface="+mj-ea"/>
                <a:cs typeface="+mj-cs"/>
              </a:rPr>
              <a:t>University of Galway</a:t>
            </a:r>
            <a:r>
              <a:rPr lang="en-IE" b="1" cap="small" dirty="0">
                <a:latin typeface="+mj-lt"/>
                <a:ea typeface="+mj-ea"/>
                <a:cs typeface="+mj-cs"/>
              </a:rPr>
              <a:t>, </a:t>
            </a:r>
            <a:r>
              <a:rPr lang="en-IE" cap="small" dirty="0">
                <a:latin typeface="+mj-lt"/>
                <a:ea typeface="+mj-ea"/>
                <a:cs typeface="+mj-cs"/>
              </a:rPr>
              <a:t>(LISER)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 err="1"/>
              <a:t>Anasuya</a:t>
            </a:r>
            <a:r>
              <a:rPr lang="en-IE" b="1" cap="small" dirty="0"/>
              <a:t> Raj (</a:t>
            </a:r>
            <a:r>
              <a:rPr lang="en-IE" cap="small" dirty="0"/>
              <a:t>OECD)</a:t>
            </a:r>
            <a:endParaRPr lang="en-IE" b="1" cap="small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b="1" cap="small" dirty="0">
                <a:latin typeface="+mj-lt"/>
                <a:ea typeface="+mj-ea"/>
                <a:cs typeface="+mj-cs"/>
              </a:rPr>
              <a:t>Denisa Sologon </a:t>
            </a:r>
            <a:r>
              <a:rPr lang="en-IE" cap="small" dirty="0">
                <a:latin typeface="+mj-lt"/>
                <a:ea typeface="+mj-ea"/>
                <a:cs typeface="+mj-cs"/>
              </a:rPr>
              <a:t>(LISER)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cap="small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IE" b="1" cap="small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IE" b="1" cap="smal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D25FA-375A-4BD4-9908-391404AEC1F8}"/>
              </a:ext>
            </a:extLst>
          </p:cNvPr>
          <p:cNvSpPr/>
          <p:nvPr/>
        </p:nvSpPr>
        <p:spPr>
          <a:xfrm>
            <a:off x="6857999" y="1870620"/>
            <a:ext cx="4837176" cy="338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r>
              <a:rPr lang="en-IE" dirty="0"/>
              <a:t>Ninth Meeting of the Society for the Study of Economic Inequality</a:t>
            </a:r>
          </a:p>
          <a:p>
            <a:pPr algn="ctr"/>
            <a:r>
              <a:rPr lang="en-IE" dirty="0"/>
              <a:t>July 8-10,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346" y="1869985"/>
            <a:ext cx="4692482" cy="2639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3835" y="3993776"/>
            <a:ext cx="1143000" cy="36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6930345" y="2114988"/>
            <a:ext cx="1143000" cy="36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46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Distribution of Winners and Losers by Type of Targeting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0" y="2589801"/>
            <a:ext cx="5590787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Considering different options with different types of targeting the nature of the winners and losers change</a:t>
            </a:r>
          </a:p>
          <a:p>
            <a:r>
              <a:rPr lang="en-IE" sz="2000" b="1" dirty="0"/>
              <a:t>In terms of redistribution, how one spends the revenue is more important than the carbon pricing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9886" y="767443"/>
            <a:ext cx="494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Distribution of Winners (ranked by Revenue Recycling Share)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62754"/>
              </p:ext>
            </p:extLst>
          </p:nvPr>
        </p:nvGraphicFramePr>
        <p:xfrm>
          <a:off x="6230867" y="1479176"/>
          <a:ext cx="5961132" cy="548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633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>
              <a:solidFill>
                <a:srgbClr val="00B050"/>
              </a:solidFill>
            </a:endParaRP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>
                <a:solidFill>
                  <a:schemeClr val="accent4"/>
                </a:solidFill>
              </a:rPr>
              <a:t>Conclusions and Take Home Message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793661" y="2517349"/>
            <a:ext cx="10989525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>
                <a:sym typeface="Wingdings" panose="05000000000000000000" pitchFamily="2" charset="2"/>
              </a:rPr>
              <a:t>Distributional Impact: Differences across distribution</a:t>
            </a:r>
          </a:p>
          <a:p>
            <a:pPr lvl="1"/>
            <a:r>
              <a:rPr lang="en-IE" sz="2000" dirty="0">
                <a:sym typeface="Wingdings" panose="05000000000000000000" pitchFamily="2" charset="2"/>
              </a:rPr>
              <a:t>Declining budget shares as percentage of income – however higher emissions for higher incomes</a:t>
            </a:r>
          </a:p>
          <a:p>
            <a:pPr lvl="1"/>
            <a:r>
              <a:rPr lang="en-IE" sz="2000" dirty="0">
                <a:sym typeface="Wingdings" panose="05000000000000000000" pitchFamily="2" charset="2"/>
              </a:rPr>
              <a:t>Mainly regressive carbon prices Quite different strategies in terms of instruments</a:t>
            </a:r>
          </a:p>
          <a:p>
            <a:pPr lvl="1"/>
            <a:r>
              <a:rPr lang="en-IE" sz="2000" dirty="0">
                <a:sym typeface="Wingdings" panose="05000000000000000000" pitchFamily="2" charset="2"/>
              </a:rPr>
              <a:t>Quite big differences by type of household - </a:t>
            </a:r>
          </a:p>
          <a:p>
            <a:r>
              <a:rPr lang="en-IE" sz="2000" dirty="0">
                <a:sym typeface="Wingdings" panose="05000000000000000000" pitchFamily="2" charset="2"/>
              </a:rPr>
              <a:t>Mitigation </a:t>
            </a:r>
          </a:p>
          <a:p>
            <a:pPr lvl="1"/>
            <a:r>
              <a:rPr lang="en-IE" sz="2000" dirty="0">
                <a:sym typeface="Wingdings" panose="05000000000000000000" pitchFamily="2" charset="2"/>
              </a:rPr>
              <a:t>Hard to achieve both reductions in distortions and to protect losers </a:t>
            </a:r>
          </a:p>
          <a:p>
            <a:pPr lvl="1"/>
            <a:r>
              <a:rPr lang="en-IE" sz="2000" dirty="0">
                <a:sym typeface="Wingdings" panose="05000000000000000000" pitchFamily="2" charset="2"/>
              </a:rPr>
              <a:t>Revenue recycling differs by type of revenue </a:t>
            </a:r>
            <a:r>
              <a:rPr lang="en-IE" sz="2000" dirty="0" err="1">
                <a:sym typeface="Wingdings" panose="05000000000000000000" pitchFamily="2" charset="2"/>
              </a:rPr>
              <a:t>recyclingn</a:t>
            </a:r>
            <a:endParaRPr lang="en-IE" sz="2000" dirty="0">
              <a:sym typeface="Wingdings" panose="05000000000000000000" pitchFamily="2" charset="2"/>
            </a:endParaRPr>
          </a:p>
          <a:p>
            <a:r>
              <a:rPr lang="en-IE" sz="1900" dirty="0">
                <a:sym typeface="Wingdings" panose="05000000000000000000" pitchFamily="2" charset="2"/>
              </a:rPr>
              <a:t>Science developing on distributional impact of environmental policy – need for greater integration between tax, environmental and social policy – akin to earlier work on the integration of taxes and benefits</a:t>
            </a:r>
          </a:p>
          <a:p>
            <a:r>
              <a:rPr lang="en-IE" sz="1900" b="1" dirty="0">
                <a:sym typeface="Wingdings" panose="05000000000000000000" pitchFamily="2" charset="2"/>
              </a:rPr>
              <a:t>Promo  Session @ International Microsimulation Association June 2025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0097-94D2-4EE5-A39B-08596D98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2" y="3387401"/>
            <a:ext cx="8591059" cy="12053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sz="4800" b="1" kern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hlinkClick r:id="rId2"/>
              </a:rPr>
              <a:t>Cathal.odonoghue@universityofgalwayie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4800" b="1" kern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91" y="790726"/>
            <a:ext cx="1557163" cy="23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01" y="790726"/>
            <a:ext cx="1713174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7722" r="-1"/>
          <a:stretch/>
        </p:blipFill>
        <p:spPr>
          <a:xfrm>
            <a:off x="3939774" y="790726"/>
            <a:ext cx="1691317" cy="23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212" y="4943353"/>
            <a:ext cx="1130801" cy="1057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76" y="4919252"/>
            <a:ext cx="1085716" cy="1085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8972" y="4913842"/>
            <a:ext cx="4959703" cy="108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8550" y="4913842"/>
            <a:ext cx="1875470" cy="105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14194" t="22088" r="15782" b="22343"/>
          <a:stretch/>
        </p:blipFill>
        <p:spPr>
          <a:xfrm>
            <a:off x="7188254" y="790726"/>
            <a:ext cx="1658639" cy="23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/>
          <a:srcRect l="11162" r="10110"/>
          <a:stretch/>
        </p:blipFill>
        <p:spPr>
          <a:xfrm>
            <a:off x="8684186" y="790726"/>
            <a:ext cx="1842247" cy="23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l="19996" t="12278" r="22605" b="9887"/>
          <a:stretch/>
        </p:blipFill>
        <p:spPr>
          <a:xfrm>
            <a:off x="10526433" y="805481"/>
            <a:ext cx="172558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645064" y="525982"/>
            <a:ext cx="4678984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chemeClr val="accent4">
                    <a:lumMod val="75000"/>
                  </a:schemeClr>
                </a:solidFill>
              </a:rPr>
              <a:t>Context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5065" y="2031101"/>
            <a:ext cx="4906649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A06D66-28F5-4949-8015-BC09319BEE6E}"/>
              </a:ext>
            </a:extLst>
          </p:cNvPr>
          <p:cNvSpPr txBox="1">
            <a:spLocks/>
          </p:cNvSpPr>
          <p:nvPr/>
        </p:nvSpPr>
        <p:spPr>
          <a:xfrm>
            <a:off x="258109" y="1970026"/>
            <a:ext cx="5402126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C4BF99-C980-F748-990D-1BD01968F4AC}"/>
              </a:ext>
            </a:extLst>
          </p:cNvPr>
          <p:cNvSpPr txBox="1">
            <a:spLocks/>
          </p:cNvSpPr>
          <p:nvPr/>
        </p:nvSpPr>
        <p:spPr>
          <a:xfrm>
            <a:off x="603771" y="2186399"/>
            <a:ext cx="4906649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/>
              <a:t>Many OECD countries have or are considering the use of Carbon tax/ pricing </a:t>
            </a:r>
            <a:r>
              <a:rPr lang="en-US" altLang="en-US" sz="2000" dirty="0"/>
              <a:t>to </a:t>
            </a:r>
            <a:r>
              <a:rPr lang="en-US" altLang="en-US" sz="2000" dirty="0" err="1"/>
              <a:t>disincentivise</a:t>
            </a:r>
            <a:r>
              <a:rPr lang="en-US" altLang="en-US" sz="2000" dirty="0"/>
              <a:t> 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cabon</a:t>
            </a:r>
            <a:r>
              <a:rPr lang="en-US" altLang="en-US" sz="2000" b="1" dirty="0"/>
              <a:t> emissions</a:t>
            </a:r>
          </a:p>
          <a:p>
            <a:r>
              <a:rPr lang="en-IE" altLang="en-US" sz="2000" b="1" dirty="0"/>
              <a:t>Pro-poor Environmental Policy - Pricing carbon will involve fewer social, economic and environmental trade-offs</a:t>
            </a:r>
            <a:r>
              <a:rPr lang="en-IE" altLang="en-US" sz="2000" dirty="0"/>
              <a:t> if it is accompanied by measures that ensure </a:t>
            </a:r>
            <a:r>
              <a:rPr lang="en-IE" altLang="en-US" sz="2000" b="1" dirty="0"/>
              <a:t>affordable access to cleaner alternatives</a:t>
            </a:r>
            <a:r>
              <a:rPr lang="en-IE" altLang="en-US" sz="2000" dirty="0"/>
              <a:t>.</a:t>
            </a:r>
          </a:p>
          <a:p>
            <a:r>
              <a:rPr lang="en-IE" altLang="en-US" sz="2000" dirty="0"/>
              <a:t>Ireland was an early adopter of </a:t>
            </a:r>
            <a:r>
              <a:rPr lang="en-IE" altLang="en-US" sz="2000" b="1" dirty="0"/>
              <a:t>Carbon Taxation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FDB94-B313-E444-921C-2DF0B4E544F4}"/>
              </a:ext>
            </a:extLst>
          </p:cNvPr>
          <p:cNvSpPr/>
          <p:nvPr/>
        </p:nvSpPr>
        <p:spPr>
          <a:xfrm>
            <a:off x="7219130" y="3737878"/>
            <a:ext cx="1143713" cy="461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IE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60235" y="571482"/>
            <a:ext cx="5976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IE" sz="2000" dirty="0"/>
              <a:t>Carbon tax/pricing under development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04" y="1387622"/>
            <a:ext cx="6250612" cy="3638052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938670" y="5113566"/>
            <a:ext cx="59796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Green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ETS implemented or scheduled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Yellow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Considered an ETS or carbon tax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Blue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Carbon tax implemented or scheduled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en-US" sz="1400" b="1" i="1" dirty="0">
                <a:solidFill>
                  <a:srgbClr val="00B050"/>
                </a:solidFill>
                <a:latin typeface="Arial" panose="020B0604020202020204" pitchFamily="34" charset="0"/>
              </a:rPr>
              <a:t>Green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en-US" sz="1400" b="1" i="1" dirty="0">
                <a:solidFill>
                  <a:srgbClr val="FFFF00"/>
                </a:solidFill>
                <a:latin typeface="Arial" panose="020B0604020202020204" pitchFamily="34" charset="0"/>
              </a:rPr>
              <a:t> Yellow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ETS implemented, carbon tax under consideration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en-US" sz="1400" b="1" i="1" dirty="0">
                <a:solidFill>
                  <a:srgbClr val="0070C0"/>
                </a:solidFill>
                <a:latin typeface="Arial" panose="020B0604020202020204" pitchFamily="34" charset="0"/>
              </a:rPr>
              <a:t>Blue</a:t>
            </a:r>
            <a:r>
              <a:rPr lang="en-US" altLang="en-US" sz="1400" i="1" dirty="0">
                <a:latin typeface="Arial" panose="020B0604020202020204" pitchFamily="34" charset="0"/>
              </a:rPr>
              <a:t>:</a:t>
            </a:r>
            <a:r>
              <a:rPr lang="en-US" altLang="en-US" sz="1400" b="1" i="1" dirty="0">
                <a:solidFill>
                  <a:srgbClr val="FFFF00"/>
                </a:solidFill>
                <a:latin typeface="Arial" panose="020B0604020202020204" pitchFamily="34" charset="0"/>
              </a:rPr>
              <a:t> Yellow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Carbon tax implemented or scheduled, ETS considered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94506"/>
            <a:ext cx="1225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Source </a:t>
            </a:r>
            <a:r>
              <a:rPr lang="en-IE" dirty="0">
                <a:hlinkClick r:id="rId3"/>
              </a:rPr>
              <a:t>https://www.ciat.org/ciatblog-taller-de-la-onu-sobre-impuestos-al-carbono-parte-1-en-paises-en-desarrollo/?lang=en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93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Context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567626" y="2176751"/>
            <a:ext cx="10786174" cy="4404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Distributional nature </a:t>
            </a:r>
            <a:r>
              <a:rPr lang="en-IE" sz="2000" dirty="0"/>
              <a:t>of Carbon Emissions </a:t>
            </a:r>
            <a:r>
              <a:rPr lang="en-IE" sz="2000" b="1" dirty="0"/>
              <a:t>depends upon the nature of emissions </a:t>
            </a:r>
            <a:r>
              <a:rPr lang="en-IE" sz="2000" dirty="0"/>
              <a:t>consumed </a:t>
            </a:r>
          </a:p>
          <a:p>
            <a:pPr lvl="1"/>
            <a:r>
              <a:rPr lang="en-IE" sz="2000" dirty="0"/>
              <a:t>Type of </a:t>
            </a:r>
            <a:r>
              <a:rPr lang="en-IE" sz="2000" b="1" dirty="0"/>
              <a:t>fuel consumption</a:t>
            </a:r>
          </a:p>
          <a:p>
            <a:pPr lvl="1"/>
            <a:r>
              <a:rPr lang="en-IE" sz="2000" dirty="0"/>
              <a:t>Type of </a:t>
            </a:r>
            <a:r>
              <a:rPr lang="en-IE" sz="2000" b="1" dirty="0"/>
              <a:t>food </a:t>
            </a:r>
            <a:r>
              <a:rPr lang="en-IE" sz="2000" dirty="0"/>
              <a:t>consumption</a:t>
            </a:r>
          </a:p>
          <a:p>
            <a:pPr lvl="1"/>
            <a:r>
              <a:rPr lang="en-IE" sz="2000" dirty="0"/>
              <a:t>Both direct and indirect sources of emissions</a:t>
            </a:r>
          </a:p>
          <a:p>
            <a:r>
              <a:rPr lang="en-IE" sz="2000" b="1" dirty="0"/>
              <a:t>Location of greenhouse gas emissions</a:t>
            </a:r>
            <a:r>
              <a:rPr lang="en-IE" sz="2000" dirty="0"/>
              <a:t> across the </a:t>
            </a:r>
            <a:r>
              <a:rPr lang="en-IE" sz="2000" b="1" dirty="0"/>
              <a:t>income distribution</a:t>
            </a:r>
          </a:p>
          <a:p>
            <a:r>
              <a:rPr lang="en-IE" sz="2000" b="1" dirty="0"/>
              <a:t>Price and influence of taxation </a:t>
            </a:r>
            <a:r>
              <a:rPr lang="en-IE" sz="2000" dirty="0"/>
              <a:t>on existing fuels and interaction with other instruments</a:t>
            </a:r>
          </a:p>
          <a:p>
            <a:pPr lvl="1"/>
            <a:r>
              <a:rPr lang="en-IE" sz="2000" b="1" dirty="0"/>
              <a:t>Heating fuels</a:t>
            </a:r>
            <a:r>
              <a:rPr lang="en-IE" sz="2000" dirty="0"/>
              <a:t> typically have lower taxation and/or higher subsidies than </a:t>
            </a:r>
            <a:r>
              <a:rPr lang="en-IE" sz="2000" b="1" dirty="0"/>
              <a:t>transport fuels</a:t>
            </a:r>
            <a:endParaRPr lang="en-IE" sz="2000" dirty="0"/>
          </a:p>
          <a:p>
            <a:pPr lvl="1"/>
            <a:r>
              <a:rPr lang="en-IE" sz="2000" b="1" dirty="0"/>
              <a:t>Heating fuels</a:t>
            </a:r>
            <a:r>
              <a:rPr lang="en-IE" sz="2000" dirty="0"/>
              <a:t> sometimes have </a:t>
            </a:r>
            <a:r>
              <a:rPr lang="en-IE" sz="2000" b="1" dirty="0"/>
              <a:t>higher emissions </a:t>
            </a:r>
            <a:r>
              <a:rPr lang="en-IE" sz="2000" dirty="0"/>
              <a:t>(solid fuels)</a:t>
            </a:r>
          </a:p>
          <a:p>
            <a:pPr lvl="1"/>
            <a:r>
              <a:rPr lang="en-IE" sz="2000" dirty="0"/>
              <a:t>Poor often more likely to spend on </a:t>
            </a:r>
            <a:r>
              <a:rPr lang="en-IE" sz="2000" b="1" dirty="0"/>
              <a:t>heating fuels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3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>
                <a:solidFill>
                  <a:schemeClr val="accent4">
                    <a:lumMod val="75000"/>
                  </a:schemeClr>
                </a:solidFill>
              </a:rPr>
              <a:t>Theoretical Issues – Carbon Pricing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567626" y="2176751"/>
            <a:ext cx="10786174" cy="4404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Short-term and Long-term price </a:t>
            </a:r>
            <a:r>
              <a:rPr lang="en-IE" sz="2000" b="1" dirty="0"/>
              <a:t>elasticity Issues – impact capacity of </a:t>
            </a:r>
          </a:p>
          <a:p>
            <a:r>
              <a:rPr lang="en-IE" sz="2000" b="1" dirty="0"/>
              <a:t>Capacity to invest</a:t>
            </a:r>
            <a:r>
              <a:rPr lang="en-IE" sz="2000" dirty="0"/>
              <a:t> in cheaper energy rather than just </a:t>
            </a:r>
            <a:r>
              <a:rPr lang="en-IE" sz="2000" b="1" dirty="0"/>
              <a:t>reduce emissions may increase fuel poverty – how to enable change in the short run and the long run? </a:t>
            </a:r>
          </a:p>
          <a:p>
            <a:r>
              <a:rPr lang="en-IE" sz="2000" b="1" dirty="0"/>
              <a:t>Use of Revenue</a:t>
            </a:r>
            <a:r>
              <a:rPr lang="en-IE" sz="2000" dirty="0"/>
              <a:t> often most </a:t>
            </a:r>
            <a:r>
              <a:rPr lang="en-IE" sz="2000" b="1" dirty="0"/>
              <a:t>important distributional impact</a:t>
            </a:r>
            <a:r>
              <a:rPr lang="en-IE" sz="2000" dirty="0"/>
              <a:t> </a:t>
            </a:r>
          </a:p>
          <a:p>
            <a:r>
              <a:rPr lang="en-IE" sz="2000" b="1" dirty="0"/>
              <a:t>Double Dividend Replacement of more distortionary taxation</a:t>
            </a:r>
            <a:r>
              <a:rPr lang="en-IE" sz="2000" dirty="0"/>
              <a:t> can improve </a:t>
            </a:r>
            <a:r>
              <a:rPr lang="en-IE" sz="2000" b="1" dirty="0"/>
              <a:t>efficiency</a:t>
            </a:r>
            <a:r>
              <a:rPr lang="en-IE" sz="2000" dirty="0"/>
              <a:t> – however </a:t>
            </a:r>
            <a:r>
              <a:rPr lang="en-IE" sz="2000" b="1" dirty="0"/>
              <a:t>difficult to minimise both </a:t>
            </a:r>
            <a:r>
              <a:rPr lang="en-IE" sz="2000" dirty="0"/>
              <a:t>distributional impact </a:t>
            </a:r>
            <a:r>
              <a:rPr lang="en-IE" sz="2000" u="sng" dirty="0"/>
              <a:t>and</a:t>
            </a:r>
            <a:r>
              <a:rPr lang="en-IE" sz="2000" dirty="0"/>
              <a:t> reduce distortions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1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Existing Knowledge in Ireland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567626" y="2176751"/>
            <a:ext cx="10786174" cy="4404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Early work </a:t>
            </a:r>
            <a:r>
              <a:rPr lang="en-IE" sz="2000" dirty="0">
                <a:sym typeface="Wingdings" panose="05000000000000000000" pitchFamily="2" charset="2"/>
              </a:rPr>
              <a:t> </a:t>
            </a:r>
            <a:r>
              <a:rPr lang="en-IE" sz="2000" dirty="0"/>
              <a:t>Scott (1992) direct distributional incidence of carbon taxes, </a:t>
            </a:r>
          </a:p>
          <a:p>
            <a:r>
              <a:rPr lang="en-IE" sz="2000" dirty="0"/>
              <a:t>O’Donoghue (1997) both the direct and indirect incidence </a:t>
            </a:r>
            <a:r>
              <a:rPr lang="en-IE" sz="2000" dirty="0">
                <a:sym typeface="Wingdings" panose="05000000000000000000" pitchFamily="2" charset="2"/>
              </a:rPr>
              <a:t>vertical redistribution: </a:t>
            </a:r>
            <a:r>
              <a:rPr lang="en-IE" sz="2000" dirty="0"/>
              <a:t>regressive nature of a theoretical carbon tax but with a flatter indirect component. </a:t>
            </a:r>
          </a:p>
          <a:p>
            <a:r>
              <a:rPr lang="en-IE" sz="2000" dirty="0"/>
              <a:t>Verde and </a:t>
            </a:r>
            <a:r>
              <a:rPr lang="en-IE" sz="2000" dirty="0" err="1"/>
              <a:t>Tol</a:t>
            </a:r>
            <a:r>
              <a:rPr lang="en-IE" sz="2000" dirty="0"/>
              <a:t> (2009) </a:t>
            </a:r>
            <a:r>
              <a:rPr lang="en-IE" sz="2000" dirty="0">
                <a:sym typeface="Wingdings" panose="05000000000000000000" pitchFamily="2" charset="2"/>
              </a:rPr>
              <a:t></a:t>
            </a:r>
            <a:r>
              <a:rPr lang="en-IE" sz="2000" dirty="0"/>
              <a:t>regressive nature of a theoretical carbon tax on households with lower energy efficiency, </a:t>
            </a:r>
          </a:p>
          <a:p>
            <a:r>
              <a:rPr lang="en-IE" sz="2000" dirty="0"/>
              <a:t>Callan et al. (2009) considered the net impact of a tax with revenue recycling. </a:t>
            </a:r>
          </a:p>
          <a:p>
            <a:r>
              <a:rPr lang="en-IE" sz="2000" dirty="0"/>
              <a:t>Farrell (2017) </a:t>
            </a:r>
            <a:r>
              <a:rPr lang="en-IE" sz="2000" dirty="0">
                <a:sym typeface="Wingdings" panose="05000000000000000000" pitchFamily="2" charset="2"/>
              </a:rPr>
              <a:t> </a:t>
            </a:r>
            <a:r>
              <a:rPr lang="en-IE" sz="2000" dirty="0"/>
              <a:t>horizontal redistributional characteristics of the tax, with socio-economic characteristics being an important driver of carbon taxes. </a:t>
            </a:r>
          </a:p>
          <a:p>
            <a:r>
              <a:rPr lang="en-IE" sz="2000" dirty="0"/>
              <a:t>De Bruin &amp; Yakut (2019, 2023) explored the general equilibrium effects of the actual carbon tax </a:t>
            </a:r>
          </a:p>
          <a:p>
            <a:r>
              <a:rPr lang="en-IE" sz="2000" dirty="0" err="1"/>
              <a:t>Reaños</a:t>
            </a:r>
            <a:r>
              <a:rPr lang="en-IE" sz="2000" dirty="0"/>
              <a:t> et al. (2022) </a:t>
            </a:r>
            <a:r>
              <a:rPr lang="en-IE" sz="2000" dirty="0">
                <a:sym typeface="Wingdings" panose="05000000000000000000" pitchFamily="2" charset="2"/>
              </a:rPr>
              <a:t> </a:t>
            </a:r>
            <a:r>
              <a:rPr lang="en-IE" sz="2000" dirty="0"/>
              <a:t>distributional impact of actual carbon tax with sophisticated demand system, </a:t>
            </a:r>
          </a:p>
          <a:p>
            <a:r>
              <a:rPr lang="en-IE" sz="2000" dirty="0" err="1"/>
              <a:t>Reaños</a:t>
            </a:r>
            <a:r>
              <a:rPr lang="en-IE" sz="2000" dirty="0"/>
              <a:t> et al. (2023) </a:t>
            </a:r>
            <a:r>
              <a:rPr lang="en-IE" sz="2000" dirty="0">
                <a:sym typeface="Wingdings" panose="05000000000000000000" pitchFamily="2" charset="2"/>
              </a:rPr>
              <a:t> </a:t>
            </a:r>
            <a:r>
              <a:rPr lang="en-IE" sz="2000" dirty="0"/>
              <a:t>net benefit of reduced carbon emissions. </a:t>
            </a:r>
          </a:p>
          <a:p>
            <a:r>
              <a:rPr lang="en-IE" sz="2000" dirty="0"/>
              <a:t>Linden et al. (2024) </a:t>
            </a:r>
            <a:r>
              <a:rPr lang="en-IE" sz="2000" dirty="0">
                <a:sym typeface="Wingdings" panose="05000000000000000000" pitchFamily="2" charset="2"/>
              </a:rPr>
              <a:t></a:t>
            </a:r>
            <a:r>
              <a:rPr lang="en-IE" sz="2000" dirty="0"/>
              <a:t>comparative exercise across Europe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295998"/>
            <a:ext cx="4741495" cy="11278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small" dirty="0">
                <a:solidFill>
                  <a:schemeClr val="accent4">
                    <a:lumMod val="75000"/>
                  </a:schemeClr>
                </a:solidFill>
              </a:rPr>
              <a:t>OECD Effective Carbon Rates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5065" y="2233213"/>
            <a:ext cx="4678983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OECD produce an analysis of Effective Carbon Rates every three years – with a focus primarily on </a:t>
            </a:r>
            <a:r>
              <a:rPr lang="en-IE" sz="2000" b="1" dirty="0"/>
              <a:t>carbon generated from Energy</a:t>
            </a:r>
          </a:p>
          <a:p>
            <a:r>
              <a:rPr lang="en-IE" sz="2000" dirty="0"/>
              <a:t>“Carbon pricing very effectively encourages the shift of production and consumption choices towards low and zero carbon options that is required to limit climate change.</a:t>
            </a:r>
          </a:p>
          <a:p>
            <a:r>
              <a:rPr lang="en-IE" sz="2000" dirty="0"/>
              <a:t>The "carbon pricing score" measures how close the 44 countries, together as well as individually, are to the goal of pricing all energy related carbon emissions at current and forward-looking benchmark values for carbon costs.”</a:t>
            </a:r>
          </a:p>
          <a:p>
            <a:r>
              <a:rPr lang="en-IE" sz="2000" dirty="0"/>
              <a:t>Forthcoming Chapter in </a:t>
            </a:r>
            <a:r>
              <a:rPr lang="en-IE" sz="2000" b="1" dirty="0"/>
              <a:t>OECD Employment Outlook </a:t>
            </a:r>
            <a:r>
              <a:rPr lang="en-IE" sz="2000" dirty="0"/>
              <a:t>in 2024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281" t="24729" r="37415" b="15620"/>
          <a:stretch/>
        </p:blipFill>
        <p:spPr>
          <a:xfrm>
            <a:off x="6594225" y="699310"/>
            <a:ext cx="3809065" cy="50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291646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cap="small" dirty="0">
                <a:solidFill>
                  <a:schemeClr val="accent4">
                    <a:lumMod val="75000"/>
                  </a:schemeClr>
                </a:solidFill>
              </a:rPr>
              <a:t>Carbon emissions from energy use in OECD countries (tonnes of CO2 per capita, 2012 and 2021)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567626" y="2176751"/>
            <a:ext cx="10653368" cy="10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Ireland is mid ranked with slight decline 2012</a:t>
            </a:r>
            <a:r>
              <a:rPr lang="en-IE" sz="2000" dirty="0">
                <a:sym typeface="Wingdings" panose="05000000000000000000" pitchFamily="2" charset="2"/>
              </a:rPr>
              <a:t>2021</a:t>
            </a:r>
            <a:endParaRPr lang="en-IE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1" y="3006131"/>
            <a:ext cx="9990540" cy="39685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65515" y="5131280"/>
            <a:ext cx="261257" cy="1360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5150224" y="3354724"/>
            <a:ext cx="744086" cy="35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317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28979-50C7-422B-8A00-065A7134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295997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small" dirty="0">
                <a:solidFill>
                  <a:schemeClr val="accent4">
                    <a:lumMod val="75000"/>
                  </a:schemeClr>
                </a:solidFill>
              </a:rPr>
              <a:t>Types of Carbon Price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B3595-5B63-431A-9323-404A548D5066}"/>
              </a:ext>
            </a:extLst>
          </p:cNvPr>
          <p:cNvSpPr txBox="1">
            <a:spLocks/>
          </p:cNvSpPr>
          <p:nvPr/>
        </p:nvSpPr>
        <p:spPr>
          <a:xfrm>
            <a:off x="645065" y="2233213"/>
            <a:ext cx="4678983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Different Sources of Carbon Prices</a:t>
            </a:r>
          </a:p>
          <a:p>
            <a:pPr lvl="1"/>
            <a:r>
              <a:rPr lang="en-IE" sz="2000" b="1" dirty="0"/>
              <a:t>Emissions Trading</a:t>
            </a:r>
          </a:p>
          <a:p>
            <a:pPr lvl="1"/>
            <a:r>
              <a:rPr lang="en-IE" sz="2000" b="1" dirty="0"/>
              <a:t>Carbon Taxes</a:t>
            </a:r>
          </a:p>
          <a:p>
            <a:pPr lvl="1"/>
            <a:r>
              <a:rPr lang="en-IE" sz="2000" b="1" dirty="0"/>
              <a:t>Fuel Excise Tax </a:t>
            </a:r>
            <a:r>
              <a:rPr lang="en-IE" sz="2000" dirty="0"/>
              <a:t>– although not based upon carbon, they are proportional to the volume of fuel used</a:t>
            </a:r>
          </a:p>
          <a:p>
            <a:endParaRPr lang="en-IE" sz="2000" dirty="0"/>
          </a:p>
          <a:p>
            <a:r>
              <a:rPr lang="en-IE" sz="2000" dirty="0"/>
              <a:t>Also </a:t>
            </a:r>
            <a:r>
              <a:rPr lang="en-IE" sz="2000" b="1" dirty="0"/>
              <a:t>indirectly VAT </a:t>
            </a:r>
            <a:r>
              <a:rPr lang="en-IE" sz="2000" dirty="0"/>
              <a:t>as these instruments are typically </a:t>
            </a:r>
            <a:r>
              <a:rPr lang="en-IE" sz="2000" dirty="0" err="1"/>
              <a:t>vateable</a:t>
            </a:r>
            <a:endParaRPr lang="en-IE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365" t="11424" r="22494" b="2886"/>
          <a:stretch/>
        </p:blipFill>
        <p:spPr>
          <a:xfrm>
            <a:off x="6977952" y="830722"/>
            <a:ext cx="4597270" cy="51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334E90161F04FBC841F5562821D8D" ma:contentTypeVersion="18" ma:contentTypeDescription="Create a new document." ma:contentTypeScope="" ma:versionID="ce90dfdf8d90c8c28bf237e63acec526">
  <xsd:schema xmlns:xsd="http://www.w3.org/2001/XMLSchema" xmlns:xs="http://www.w3.org/2001/XMLSchema" xmlns:p="http://schemas.microsoft.com/office/2006/metadata/properties" xmlns:ns3="405233e3-2b02-4cc3-b510-aa513db20907" xmlns:ns4="4fc988d4-577e-42e9-9b2a-2c85a526e18d" targetNamespace="http://schemas.microsoft.com/office/2006/metadata/properties" ma:root="true" ma:fieldsID="b2a102e0750b02b398d99e97be03ae21" ns3:_="" ns4:_="">
    <xsd:import namespace="405233e3-2b02-4cc3-b510-aa513db20907"/>
    <xsd:import namespace="4fc988d4-577e-42e9-9b2a-2c85a526e1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233e3-2b02-4cc3-b510-aa513db209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988d4-577e-42e9-9b2a-2c85a526e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fc988d4-577e-42e9-9b2a-2c85a526e18d" xsi:nil="true"/>
  </documentManagement>
</p:properties>
</file>

<file path=customXml/itemProps1.xml><?xml version="1.0" encoding="utf-8"?>
<ds:datastoreItem xmlns:ds="http://schemas.openxmlformats.org/officeDocument/2006/customXml" ds:itemID="{719B3FDF-593B-4653-B2A2-7391C1003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AED68A-448B-4F16-8BD3-9413A6F18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233e3-2b02-4cc3-b510-aa513db20907"/>
    <ds:schemaRef ds:uri="4fc988d4-577e-42e9-9b2a-2c85a526e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177D85-24E0-40D9-B5EC-B2C2240121DD}">
  <ds:schemaRefs>
    <ds:schemaRef ds:uri="http://purl.org/dc/terms/"/>
    <ds:schemaRef ds:uri="4fc988d4-577e-42e9-9b2a-2c85a526e18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05233e3-2b02-4cc3-b510-aa513db2090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15520</TotalTime>
  <Words>1596</Words>
  <Application>Microsoft Office PowerPoint</Application>
  <PresentationFormat>Widescreen</PresentationFormat>
  <Paragraphs>172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OECD Effective Carbon Rates</vt:lpstr>
      <vt:lpstr>PowerPoint Presentation</vt:lpstr>
      <vt:lpstr>Types of Carbon Price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Cathal.odonoghue@universityofgalwayie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Finola Burns</dc:creator>
  <cp:lastModifiedBy>Stephen Cunningham</cp:lastModifiedBy>
  <cp:revision>204</cp:revision>
  <dcterms:created xsi:type="dcterms:W3CDTF">2021-06-30T21:53:27Z</dcterms:created>
  <dcterms:modified xsi:type="dcterms:W3CDTF">2024-06-13T07:19:58Z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0x010100124334E90161F04FBC841F5562821D8D</vt:lpwstr>
  </property>
</Properties>
</file>