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2.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4"/>
  </p:sldMasterIdLst>
  <p:notesMasterIdLst>
    <p:notesMasterId r:id="rId35"/>
  </p:notesMasterIdLst>
  <p:sldIdLst>
    <p:sldId id="300" r:id="rId5"/>
    <p:sldId id="256" r:id="rId6"/>
    <p:sldId id="270" r:id="rId7"/>
    <p:sldId id="303" r:id="rId8"/>
    <p:sldId id="305" r:id="rId9"/>
    <p:sldId id="322" r:id="rId10"/>
    <p:sldId id="306" r:id="rId11"/>
    <p:sldId id="307" r:id="rId12"/>
    <p:sldId id="312" r:id="rId13"/>
    <p:sldId id="328" r:id="rId14"/>
    <p:sldId id="331" r:id="rId15"/>
    <p:sldId id="327" r:id="rId16"/>
    <p:sldId id="308" r:id="rId17"/>
    <p:sldId id="314" r:id="rId18"/>
    <p:sldId id="311" r:id="rId19"/>
    <p:sldId id="323" r:id="rId20"/>
    <p:sldId id="324" r:id="rId21"/>
    <p:sldId id="326" r:id="rId22"/>
    <p:sldId id="325" r:id="rId23"/>
    <p:sldId id="310" r:id="rId24"/>
    <p:sldId id="313" r:id="rId25"/>
    <p:sldId id="318" r:id="rId26"/>
    <p:sldId id="319" r:id="rId27"/>
    <p:sldId id="304" r:id="rId28"/>
    <p:sldId id="309" r:id="rId29"/>
    <p:sldId id="299" r:id="rId30"/>
    <p:sldId id="330" r:id="rId31"/>
    <p:sldId id="301" r:id="rId32"/>
    <p:sldId id="320" r:id="rId33"/>
    <p:sldId id="321" r:id="rId3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80611" autoAdjust="0"/>
  </p:normalViewPr>
  <p:slideViewPr>
    <p:cSldViewPr snapToGrid="0">
      <p:cViewPr varScale="1">
        <p:scale>
          <a:sx n="92" d="100"/>
          <a:sy n="92" d="100"/>
        </p:scale>
        <p:origin x="2136"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 Id="rId8" Type="http://schemas.openxmlformats.org/officeDocument/2006/relationships/slide" Target="slides/slide4.xml"/><Relationship Id="rId3" Type="http://schemas.openxmlformats.org/officeDocument/2006/relationships/customXml" Target="../customXml/item3.xml"/></Relationships>
</file>

<file path=ppt/charts/_rels/chart1.xml.rels><?xml version="1.0" encoding="UTF-8" standalone="yes"?>
<Relationships xmlns="http://schemas.openxmlformats.org/package/2006/relationships"><Relationship Id="rId3" Type="http://schemas.openxmlformats.org/officeDocument/2006/relationships/oleObject" Target="file:///\\venus\research\SWITCH\TCA%20pensions\Results\Paper_Graphs_Tables_final%20draft.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venus\research\SWITCH\TCA%20pensions\Results\Paper_Graphs_Tables_final%20draft.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venus\research\SWITCH\TCA%20pensions\Results\Paper_Graphs_Tables_final%20draft.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venus.esri.esri.ie\research\SWITCH\TCA%20pensions\Results\Paper_Graphs_Tables_final%20draft.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venus\research\SWITCH\TCA%20pensions\Results\Paper_Graphs_Tables_final%20draft.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venus\research\SWITCH\TCA%20pensions\Results\Paper_Graphs_Tables_final%20draft.xlsx" TargetMode="External"/><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'W&amp;L_SCP_sex_ind'!$F$2</c:f>
              <c:strCache>
                <c:ptCount val="1"/>
                <c:pt idx="0">
                  <c:v>Male</c:v>
                </c:pt>
              </c:strCache>
            </c:strRef>
          </c:tx>
          <c:spPr>
            <a:solidFill>
              <a:schemeClr val="accent1"/>
            </a:solidFill>
            <a:ln>
              <a:noFill/>
            </a:ln>
            <a:effectLst/>
          </c:spPr>
          <c:invertIfNegative val="0"/>
          <c:cat>
            <c:strRef>
              <c:f>'W&amp;L_SCP_sex_ind'!$B$3:$B$7</c:f>
              <c:strCache>
                <c:ptCount val="5"/>
                <c:pt idx="0">
                  <c:v>-10%+</c:v>
                </c:pt>
                <c:pt idx="1">
                  <c:v>-1% - -10%</c:v>
                </c:pt>
                <c:pt idx="2">
                  <c:v>No change </c:v>
                </c:pt>
                <c:pt idx="3">
                  <c:v>+1% - +10%</c:v>
                </c:pt>
                <c:pt idx="4">
                  <c:v>+10%+</c:v>
                </c:pt>
              </c:strCache>
            </c:strRef>
          </c:cat>
          <c:val>
            <c:numRef>
              <c:f>'W&amp;L_SCP_sex_ind'!$F$3:$F$7</c:f>
              <c:numCache>
                <c:formatCode>0.0%</c:formatCode>
                <c:ptCount val="5"/>
                <c:pt idx="0">
                  <c:v>5.0227821612022973E-2</c:v>
                </c:pt>
                <c:pt idx="1">
                  <c:v>6.4172220539843103E-2</c:v>
                </c:pt>
                <c:pt idx="2">
                  <c:v>0.83370649513289241</c:v>
                </c:pt>
                <c:pt idx="3">
                  <c:v>3.9011057614669935E-2</c:v>
                </c:pt>
                <c:pt idx="4">
                  <c:v>1.2882405100571613E-2</c:v>
                </c:pt>
              </c:numCache>
            </c:numRef>
          </c:val>
          <c:extLst>
            <c:ext xmlns:c16="http://schemas.microsoft.com/office/drawing/2014/chart" uri="{C3380CC4-5D6E-409C-BE32-E72D297353CC}">
              <c16:uniqueId val="{00000000-BD8D-454A-8900-74A50C26C142}"/>
            </c:ext>
          </c:extLst>
        </c:ser>
        <c:ser>
          <c:idx val="1"/>
          <c:order val="1"/>
          <c:tx>
            <c:strRef>
              <c:f>'W&amp;L_SCP_sex_ind'!$G$2</c:f>
              <c:strCache>
                <c:ptCount val="1"/>
                <c:pt idx="0">
                  <c:v>Female</c:v>
                </c:pt>
              </c:strCache>
            </c:strRef>
          </c:tx>
          <c:spPr>
            <a:solidFill>
              <a:schemeClr val="accent3"/>
            </a:solidFill>
            <a:ln>
              <a:noFill/>
            </a:ln>
            <a:effectLst/>
          </c:spPr>
          <c:invertIfNegative val="0"/>
          <c:cat>
            <c:strRef>
              <c:f>'W&amp;L_SCP_sex_ind'!$B$3:$B$7</c:f>
              <c:strCache>
                <c:ptCount val="5"/>
                <c:pt idx="0">
                  <c:v>-10%+</c:v>
                </c:pt>
                <c:pt idx="1">
                  <c:v>-1% - -10%</c:v>
                </c:pt>
                <c:pt idx="2">
                  <c:v>No change </c:v>
                </c:pt>
                <c:pt idx="3">
                  <c:v>+1% - +10%</c:v>
                </c:pt>
                <c:pt idx="4">
                  <c:v>+10%+</c:v>
                </c:pt>
              </c:strCache>
            </c:strRef>
          </c:cat>
          <c:val>
            <c:numRef>
              <c:f>'W&amp;L_SCP_sex_ind'!$G$3:$G$7</c:f>
              <c:numCache>
                <c:formatCode>0.0%</c:formatCode>
                <c:ptCount val="5"/>
                <c:pt idx="0">
                  <c:v>7.4606291029869723E-2</c:v>
                </c:pt>
                <c:pt idx="1">
                  <c:v>6.7529052574625312E-2</c:v>
                </c:pt>
                <c:pt idx="2">
                  <c:v>0.55793403693802524</c:v>
                </c:pt>
                <c:pt idx="3">
                  <c:v>0.2040391264304991</c:v>
                </c:pt>
                <c:pt idx="4">
                  <c:v>9.5891493026980593E-2</c:v>
                </c:pt>
              </c:numCache>
            </c:numRef>
          </c:val>
          <c:extLst>
            <c:ext xmlns:c16="http://schemas.microsoft.com/office/drawing/2014/chart" uri="{C3380CC4-5D6E-409C-BE32-E72D297353CC}">
              <c16:uniqueId val="{00000001-BD8D-454A-8900-74A50C26C142}"/>
            </c:ext>
          </c:extLst>
        </c:ser>
        <c:ser>
          <c:idx val="2"/>
          <c:order val="2"/>
          <c:tx>
            <c:strRef>
              <c:f>'W&amp;L_SCP_sex_ind'!$H$2</c:f>
              <c:strCache>
                <c:ptCount val="1"/>
                <c:pt idx="0">
                  <c:v>Total</c:v>
                </c:pt>
              </c:strCache>
            </c:strRef>
          </c:tx>
          <c:spPr>
            <a:solidFill>
              <a:schemeClr val="accent5"/>
            </a:solidFill>
            <a:ln>
              <a:noFill/>
            </a:ln>
            <a:effectLst/>
          </c:spPr>
          <c:invertIfNegative val="0"/>
          <c:cat>
            <c:strRef>
              <c:f>'W&amp;L_SCP_sex_ind'!$B$3:$B$7</c:f>
              <c:strCache>
                <c:ptCount val="5"/>
                <c:pt idx="0">
                  <c:v>-10%+</c:v>
                </c:pt>
                <c:pt idx="1">
                  <c:v>-1% - -10%</c:v>
                </c:pt>
                <c:pt idx="2">
                  <c:v>No change </c:v>
                </c:pt>
                <c:pt idx="3">
                  <c:v>+1% - +10%</c:v>
                </c:pt>
                <c:pt idx="4">
                  <c:v>+10%+</c:v>
                </c:pt>
              </c:strCache>
            </c:strRef>
          </c:cat>
          <c:val>
            <c:numRef>
              <c:f>'W&amp;L_SCP_sex_ind'!$H$3:$H$7</c:f>
              <c:numCache>
                <c:formatCode>0.0%</c:formatCode>
                <c:ptCount val="5"/>
                <c:pt idx="0">
                  <c:v>6.178498254267157E-2</c:v>
                </c:pt>
                <c:pt idx="1">
                  <c:v>6.5763602155242379E-2</c:v>
                </c:pt>
                <c:pt idx="2">
                  <c:v>0.70297036789820122</c:v>
                </c:pt>
                <c:pt idx="3">
                  <c:v>0.11724631991470766</c:v>
                </c:pt>
                <c:pt idx="4">
                  <c:v>5.2234727489177228E-2</c:v>
                </c:pt>
              </c:numCache>
            </c:numRef>
          </c:val>
          <c:extLst>
            <c:ext xmlns:c16="http://schemas.microsoft.com/office/drawing/2014/chart" uri="{C3380CC4-5D6E-409C-BE32-E72D297353CC}">
              <c16:uniqueId val="{00000002-BD8D-454A-8900-74A50C26C142}"/>
            </c:ext>
          </c:extLst>
        </c:ser>
        <c:dLbls>
          <c:showLegendKey val="0"/>
          <c:showVal val="0"/>
          <c:showCatName val="0"/>
          <c:showSerName val="0"/>
          <c:showPercent val="0"/>
          <c:showBubbleSize val="0"/>
        </c:dLbls>
        <c:gapWidth val="219"/>
        <c:overlap val="-27"/>
        <c:axId val="1576891504"/>
        <c:axId val="1297352768"/>
      </c:barChart>
      <c:catAx>
        <c:axId val="15768915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97352768"/>
        <c:crosses val="autoZero"/>
        <c:auto val="1"/>
        <c:lblAlgn val="ctr"/>
        <c:lblOffset val="100"/>
        <c:noMultiLvlLbl val="0"/>
      </c:catAx>
      <c:valAx>
        <c:axId val="1297352768"/>
        <c:scaling>
          <c:orientation val="minMax"/>
          <c:max val="0.9"/>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768915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'W&amp;L_SCP_sex_HH'!$F$2</c:f>
              <c:strCache>
                <c:ptCount val="1"/>
                <c:pt idx="0">
                  <c:v>Male</c:v>
                </c:pt>
              </c:strCache>
            </c:strRef>
          </c:tx>
          <c:spPr>
            <a:solidFill>
              <a:schemeClr val="accent1"/>
            </a:solidFill>
            <a:ln>
              <a:noFill/>
            </a:ln>
            <a:effectLst/>
          </c:spPr>
          <c:invertIfNegative val="0"/>
          <c:cat>
            <c:strRef>
              <c:f>'W&amp;L_SCP_sex_HH'!$B$3:$B$7</c:f>
              <c:strCache>
                <c:ptCount val="5"/>
                <c:pt idx="0">
                  <c:v>-10%+</c:v>
                </c:pt>
                <c:pt idx="1">
                  <c:v>-1% - -10%</c:v>
                </c:pt>
                <c:pt idx="2">
                  <c:v>No change </c:v>
                </c:pt>
                <c:pt idx="3">
                  <c:v>+1% - +10%</c:v>
                </c:pt>
                <c:pt idx="4">
                  <c:v>+10%+</c:v>
                </c:pt>
              </c:strCache>
            </c:strRef>
          </c:cat>
          <c:val>
            <c:numRef>
              <c:f>'W&amp;L_SCP_sex_HH'!$F$3:$F$7</c:f>
              <c:numCache>
                <c:formatCode>0.0%</c:formatCode>
                <c:ptCount val="5"/>
                <c:pt idx="0">
                  <c:v>5.5206534013000491E-2</c:v>
                </c:pt>
                <c:pt idx="1">
                  <c:v>7.6313940508680927E-2</c:v>
                </c:pt>
                <c:pt idx="2">
                  <c:v>0.79561384160794035</c:v>
                </c:pt>
                <c:pt idx="3">
                  <c:v>6.011819152138391E-2</c:v>
                </c:pt>
                <c:pt idx="4">
                  <c:v>1.2747492348994282E-2</c:v>
                </c:pt>
              </c:numCache>
            </c:numRef>
          </c:val>
          <c:extLst>
            <c:ext xmlns:c16="http://schemas.microsoft.com/office/drawing/2014/chart" uri="{C3380CC4-5D6E-409C-BE32-E72D297353CC}">
              <c16:uniqueId val="{00000000-0170-41C4-A43B-A63E03B6882F}"/>
            </c:ext>
          </c:extLst>
        </c:ser>
        <c:ser>
          <c:idx val="1"/>
          <c:order val="1"/>
          <c:tx>
            <c:strRef>
              <c:f>'W&amp;L_SCP_sex_HH'!$G$2</c:f>
              <c:strCache>
                <c:ptCount val="1"/>
                <c:pt idx="0">
                  <c:v>Female</c:v>
                </c:pt>
              </c:strCache>
            </c:strRef>
          </c:tx>
          <c:spPr>
            <a:solidFill>
              <a:schemeClr val="accent3"/>
            </a:solidFill>
            <a:ln>
              <a:noFill/>
            </a:ln>
            <a:effectLst/>
          </c:spPr>
          <c:invertIfNegative val="0"/>
          <c:cat>
            <c:strRef>
              <c:f>'W&amp;L_SCP_sex_HH'!$B$3:$B$7</c:f>
              <c:strCache>
                <c:ptCount val="5"/>
                <c:pt idx="0">
                  <c:v>-10%+</c:v>
                </c:pt>
                <c:pt idx="1">
                  <c:v>-1% - -10%</c:v>
                </c:pt>
                <c:pt idx="2">
                  <c:v>No change </c:v>
                </c:pt>
                <c:pt idx="3">
                  <c:v>+1% - +10%</c:v>
                </c:pt>
                <c:pt idx="4">
                  <c:v>+10%+</c:v>
                </c:pt>
              </c:strCache>
            </c:strRef>
          </c:cat>
          <c:val>
            <c:numRef>
              <c:f>'W&amp;L_SCP_sex_HH'!$G$3:$G$7</c:f>
              <c:numCache>
                <c:formatCode>0.0%</c:formatCode>
                <c:ptCount val="5"/>
                <c:pt idx="0">
                  <c:v>6.5536044511242911E-2</c:v>
                </c:pt>
                <c:pt idx="1">
                  <c:v>0.10195717980590756</c:v>
                </c:pt>
                <c:pt idx="2">
                  <c:v>0.58450683095867251</c:v>
                </c:pt>
                <c:pt idx="3">
                  <c:v>0.19389640930821789</c:v>
                </c:pt>
                <c:pt idx="4">
                  <c:v>5.4103535415959116E-2</c:v>
                </c:pt>
              </c:numCache>
            </c:numRef>
          </c:val>
          <c:extLst>
            <c:ext xmlns:c16="http://schemas.microsoft.com/office/drawing/2014/chart" uri="{C3380CC4-5D6E-409C-BE32-E72D297353CC}">
              <c16:uniqueId val="{00000001-0170-41C4-A43B-A63E03B6882F}"/>
            </c:ext>
          </c:extLst>
        </c:ser>
        <c:ser>
          <c:idx val="2"/>
          <c:order val="2"/>
          <c:tx>
            <c:strRef>
              <c:f>'W&amp;L_SCP_sex_HH'!$H$2</c:f>
              <c:strCache>
                <c:ptCount val="1"/>
                <c:pt idx="0">
                  <c:v>Total</c:v>
                </c:pt>
              </c:strCache>
            </c:strRef>
          </c:tx>
          <c:spPr>
            <a:solidFill>
              <a:schemeClr val="accent5"/>
            </a:solidFill>
            <a:ln>
              <a:noFill/>
            </a:ln>
            <a:effectLst/>
          </c:spPr>
          <c:invertIfNegative val="0"/>
          <c:cat>
            <c:strRef>
              <c:f>'W&amp;L_SCP_sex_HH'!$B$3:$B$7</c:f>
              <c:strCache>
                <c:ptCount val="5"/>
                <c:pt idx="0">
                  <c:v>-10%+</c:v>
                </c:pt>
                <c:pt idx="1">
                  <c:v>-1% - -10%</c:v>
                </c:pt>
                <c:pt idx="2">
                  <c:v>No change </c:v>
                </c:pt>
                <c:pt idx="3">
                  <c:v>+1% - +10%</c:v>
                </c:pt>
                <c:pt idx="4">
                  <c:v>+10%+</c:v>
                </c:pt>
              </c:strCache>
            </c:strRef>
          </c:cat>
          <c:val>
            <c:numRef>
              <c:f>'W&amp;L_SCP_sex_HH'!$H$3:$H$7</c:f>
              <c:numCache>
                <c:formatCode>0.0%</c:formatCode>
                <c:ptCount val="5"/>
                <c:pt idx="0">
                  <c:v>6.0107216109986032E-2</c:v>
                </c:pt>
                <c:pt idx="1">
                  <c:v>8.8479992690342138E-2</c:v>
                </c:pt>
                <c:pt idx="2">
                  <c:v>0.69545727099280463</c:v>
                </c:pt>
                <c:pt idx="3">
                  <c:v>0.12358727042750653</c:v>
                </c:pt>
                <c:pt idx="4">
                  <c:v>3.2368249779360675E-2</c:v>
                </c:pt>
              </c:numCache>
            </c:numRef>
          </c:val>
          <c:extLst>
            <c:ext xmlns:c16="http://schemas.microsoft.com/office/drawing/2014/chart" uri="{C3380CC4-5D6E-409C-BE32-E72D297353CC}">
              <c16:uniqueId val="{00000002-0170-41C4-A43B-A63E03B6882F}"/>
            </c:ext>
          </c:extLst>
        </c:ser>
        <c:dLbls>
          <c:showLegendKey val="0"/>
          <c:showVal val="0"/>
          <c:showCatName val="0"/>
          <c:showSerName val="0"/>
          <c:showPercent val="0"/>
          <c:showBubbleSize val="0"/>
        </c:dLbls>
        <c:gapWidth val="219"/>
        <c:overlap val="-27"/>
        <c:axId val="1576891504"/>
        <c:axId val="1297352768"/>
      </c:barChart>
      <c:catAx>
        <c:axId val="15768915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97352768"/>
        <c:crosses val="autoZero"/>
        <c:auto val="1"/>
        <c:lblAlgn val="ctr"/>
        <c:lblOffset val="100"/>
        <c:noMultiLvlLbl val="0"/>
      </c:catAx>
      <c:valAx>
        <c:axId val="1297352768"/>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768915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3"/>
          <c:order val="0"/>
          <c:tx>
            <c:strRef>
              <c:f>'W&amp;L_edu'!$C$2</c:f>
              <c:strCache>
                <c:ptCount val="1"/>
                <c:pt idx="0">
                  <c:v>Primary</c:v>
                </c:pt>
              </c:strCache>
            </c:strRef>
          </c:tx>
          <c:spPr>
            <a:solidFill>
              <a:schemeClr val="accent1">
                <a:lumMod val="60000"/>
              </a:schemeClr>
            </a:solidFill>
            <a:ln>
              <a:noFill/>
            </a:ln>
            <a:effectLst/>
          </c:spPr>
          <c:invertIfNegative val="0"/>
          <c:cat>
            <c:strRef>
              <c:f>'W&amp;L_edu'!$B$3:$B$7</c:f>
              <c:strCache>
                <c:ptCount val="5"/>
                <c:pt idx="0">
                  <c:v>-10%+</c:v>
                </c:pt>
                <c:pt idx="1">
                  <c:v>-1% - -10%</c:v>
                </c:pt>
                <c:pt idx="2">
                  <c:v>No change </c:v>
                </c:pt>
                <c:pt idx="3">
                  <c:v>+1% - +10%</c:v>
                </c:pt>
                <c:pt idx="4">
                  <c:v>+10%+</c:v>
                </c:pt>
              </c:strCache>
            </c:strRef>
          </c:cat>
          <c:val>
            <c:numRef>
              <c:f>'W&amp;L_edu'!$J$3:$J$7</c:f>
              <c:numCache>
                <c:formatCode>0.0%</c:formatCode>
                <c:ptCount val="5"/>
                <c:pt idx="0">
                  <c:v>5.0033357232173878E-2</c:v>
                </c:pt>
                <c:pt idx="1">
                  <c:v>7.3074357135986631E-2</c:v>
                </c:pt>
                <c:pt idx="2">
                  <c:v>0.60730228466996694</c:v>
                </c:pt>
                <c:pt idx="3">
                  <c:v>0.1738485107988722</c:v>
                </c:pt>
                <c:pt idx="4">
                  <c:v>9.5741490163000334E-2</c:v>
                </c:pt>
              </c:numCache>
            </c:numRef>
          </c:val>
          <c:extLst>
            <c:ext xmlns:c16="http://schemas.microsoft.com/office/drawing/2014/chart" uri="{C3380CC4-5D6E-409C-BE32-E72D297353CC}">
              <c16:uniqueId val="{00000000-495C-4C03-88CF-80C4984C5692}"/>
            </c:ext>
          </c:extLst>
        </c:ser>
        <c:ser>
          <c:idx val="4"/>
          <c:order val="1"/>
          <c:tx>
            <c:strRef>
              <c:f>'W&amp;L_edu'!$D$2</c:f>
              <c:strCache>
                <c:ptCount val="1"/>
                <c:pt idx="0">
                  <c:v>Lower sec.</c:v>
                </c:pt>
              </c:strCache>
            </c:strRef>
          </c:tx>
          <c:spPr>
            <a:solidFill>
              <a:schemeClr val="accent3">
                <a:lumMod val="60000"/>
              </a:schemeClr>
            </a:solidFill>
            <a:ln>
              <a:noFill/>
            </a:ln>
            <a:effectLst/>
          </c:spPr>
          <c:invertIfNegative val="0"/>
          <c:cat>
            <c:strRef>
              <c:f>'W&amp;L_edu'!$B$3:$B$7</c:f>
              <c:strCache>
                <c:ptCount val="5"/>
                <c:pt idx="0">
                  <c:v>-10%+</c:v>
                </c:pt>
                <c:pt idx="1">
                  <c:v>-1% - -10%</c:v>
                </c:pt>
                <c:pt idx="2">
                  <c:v>No change </c:v>
                </c:pt>
                <c:pt idx="3">
                  <c:v>+1% - +10%</c:v>
                </c:pt>
                <c:pt idx="4">
                  <c:v>+10%+</c:v>
                </c:pt>
              </c:strCache>
            </c:strRef>
          </c:cat>
          <c:val>
            <c:numRef>
              <c:f>'W&amp;L_edu'!$K$3:$K$7</c:f>
              <c:numCache>
                <c:formatCode>0.0%</c:formatCode>
                <c:ptCount val="5"/>
                <c:pt idx="0">
                  <c:v>5.0366490546305681E-2</c:v>
                </c:pt>
                <c:pt idx="1">
                  <c:v>5.9290936888769762E-2</c:v>
                </c:pt>
                <c:pt idx="2">
                  <c:v>0.69920994895120248</c:v>
                </c:pt>
                <c:pt idx="3">
                  <c:v>0.12236909414476858</c:v>
                </c:pt>
                <c:pt idx="4">
                  <c:v>6.8763529468953491E-2</c:v>
                </c:pt>
              </c:numCache>
            </c:numRef>
          </c:val>
          <c:extLst>
            <c:ext xmlns:c16="http://schemas.microsoft.com/office/drawing/2014/chart" uri="{C3380CC4-5D6E-409C-BE32-E72D297353CC}">
              <c16:uniqueId val="{00000001-495C-4C03-88CF-80C4984C5692}"/>
            </c:ext>
          </c:extLst>
        </c:ser>
        <c:ser>
          <c:idx val="0"/>
          <c:order val="2"/>
          <c:tx>
            <c:strRef>
              <c:f>'W&amp;L_edu'!$E$2</c:f>
              <c:strCache>
                <c:ptCount val="1"/>
                <c:pt idx="0">
                  <c:v>Upper sec.</c:v>
                </c:pt>
              </c:strCache>
            </c:strRef>
          </c:tx>
          <c:spPr>
            <a:solidFill>
              <a:schemeClr val="accent1"/>
            </a:solidFill>
            <a:ln>
              <a:noFill/>
            </a:ln>
            <a:effectLst/>
          </c:spPr>
          <c:invertIfNegative val="0"/>
          <c:cat>
            <c:strRef>
              <c:f>'W&amp;L_edu'!$B$3:$B$7</c:f>
              <c:strCache>
                <c:ptCount val="5"/>
                <c:pt idx="0">
                  <c:v>-10%+</c:v>
                </c:pt>
                <c:pt idx="1">
                  <c:v>-1% - -10%</c:v>
                </c:pt>
                <c:pt idx="2">
                  <c:v>No change </c:v>
                </c:pt>
                <c:pt idx="3">
                  <c:v>+1% - +10%</c:v>
                </c:pt>
                <c:pt idx="4">
                  <c:v>+10%+</c:v>
                </c:pt>
              </c:strCache>
            </c:strRef>
          </c:cat>
          <c:val>
            <c:numRef>
              <c:f>'W&amp;L_edu'!$L$3:$L$7</c:f>
              <c:numCache>
                <c:formatCode>0.0%</c:formatCode>
                <c:ptCount val="5"/>
                <c:pt idx="0">
                  <c:v>7.6217050805759398E-2</c:v>
                </c:pt>
                <c:pt idx="1">
                  <c:v>6.1974567005262625E-2</c:v>
                </c:pt>
                <c:pt idx="2">
                  <c:v>0.71762962118188167</c:v>
                </c:pt>
                <c:pt idx="3">
                  <c:v>0.10798791050514482</c:v>
                </c:pt>
                <c:pt idx="4">
                  <c:v>3.6190850501951435E-2</c:v>
                </c:pt>
              </c:numCache>
            </c:numRef>
          </c:val>
          <c:extLst>
            <c:ext xmlns:c16="http://schemas.microsoft.com/office/drawing/2014/chart" uri="{C3380CC4-5D6E-409C-BE32-E72D297353CC}">
              <c16:uniqueId val="{00000002-495C-4C03-88CF-80C4984C5692}"/>
            </c:ext>
          </c:extLst>
        </c:ser>
        <c:ser>
          <c:idx val="1"/>
          <c:order val="3"/>
          <c:tx>
            <c:strRef>
              <c:f>'W&amp;L_edu'!$F$2</c:f>
              <c:strCache>
                <c:ptCount val="1"/>
                <c:pt idx="0">
                  <c:v>Tertiary</c:v>
                </c:pt>
              </c:strCache>
            </c:strRef>
          </c:tx>
          <c:spPr>
            <a:solidFill>
              <a:schemeClr val="accent3"/>
            </a:solidFill>
            <a:ln>
              <a:noFill/>
            </a:ln>
            <a:effectLst/>
          </c:spPr>
          <c:invertIfNegative val="0"/>
          <c:cat>
            <c:strRef>
              <c:f>'W&amp;L_edu'!$B$3:$B$7</c:f>
              <c:strCache>
                <c:ptCount val="5"/>
                <c:pt idx="0">
                  <c:v>-10%+</c:v>
                </c:pt>
                <c:pt idx="1">
                  <c:v>-1% - -10%</c:v>
                </c:pt>
                <c:pt idx="2">
                  <c:v>No change </c:v>
                </c:pt>
                <c:pt idx="3">
                  <c:v>+1% - +10%</c:v>
                </c:pt>
                <c:pt idx="4">
                  <c:v>+10%+</c:v>
                </c:pt>
              </c:strCache>
            </c:strRef>
          </c:cat>
          <c:val>
            <c:numRef>
              <c:f>'W&amp;L_edu'!$M$3:$M$7</c:f>
              <c:numCache>
                <c:formatCode>0.0%</c:formatCode>
                <c:ptCount val="5"/>
                <c:pt idx="0">
                  <c:v>7.2277332882767317E-2</c:v>
                </c:pt>
                <c:pt idx="1">
                  <c:v>7.9660394897910172E-2</c:v>
                </c:pt>
                <c:pt idx="2">
                  <c:v>0.71281224462195925</c:v>
                </c:pt>
                <c:pt idx="3">
                  <c:v>0.10336506709600091</c:v>
                </c:pt>
                <c:pt idx="4">
                  <c:v>3.1884960501362414E-2</c:v>
                </c:pt>
              </c:numCache>
            </c:numRef>
          </c:val>
          <c:extLst>
            <c:ext xmlns:c16="http://schemas.microsoft.com/office/drawing/2014/chart" uri="{C3380CC4-5D6E-409C-BE32-E72D297353CC}">
              <c16:uniqueId val="{00000003-495C-4C03-88CF-80C4984C5692}"/>
            </c:ext>
          </c:extLst>
        </c:ser>
        <c:ser>
          <c:idx val="2"/>
          <c:order val="4"/>
          <c:tx>
            <c:strRef>
              <c:f>'W&amp;L_edu'!$G$2</c:f>
              <c:strCache>
                <c:ptCount val="1"/>
                <c:pt idx="0">
                  <c:v>Total</c:v>
                </c:pt>
              </c:strCache>
            </c:strRef>
          </c:tx>
          <c:spPr>
            <a:solidFill>
              <a:schemeClr val="accent5"/>
            </a:solidFill>
            <a:ln>
              <a:noFill/>
            </a:ln>
            <a:effectLst/>
          </c:spPr>
          <c:invertIfNegative val="0"/>
          <c:cat>
            <c:strRef>
              <c:f>'W&amp;L_edu'!$B$3:$B$7</c:f>
              <c:strCache>
                <c:ptCount val="5"/>
                <c:pt idx="0">
                  <c:v>-10%+</c:v>
                </c:pt>
                <c:pt idx="1">
                  <c:v>-1% - -10%</c:v>
                </c:pt>
                <c:pt idx="2">
                  <c:v>No change </c:v>
                </c:pt>
                <c:pt idx="3">
                  <c:v>+1% - +10%</c:v>
                </c:pt>
                <c:pt idx="4">
                  <c:v>+10%+</c:v>
                </c:pt>
              </c:strCache>
            </c:strRef>
          </c:cat>
          <c:val>
            <c:numRef>
              <c:f>'W&amp;L_edu'!$N$3:$N$7</c:f>
              <c:numCache>
                <c:formatCode>0.0%</c:formatCode>
                <c:ptCount val="5"/>
                <c:pt idx="0">
                  <c:v>6.3299317412505912E-2</c:v>
                </c:pt>
                <c:pt idx="1">
                  <c:v>6.757534131076226E-2</c:v>
                </c:pt>
                <c:pt idx="2">
                  <c:v>0.69524755532955707</c:v>
                </c:pt>
                <c:pt idx="3">
                  <c:v>0.1203365178971517</c:v>
                </c:pt>
                <c:pt idx="4">
                  <c:v>5.3541268050023023E-2</c:v>
                </c:pt>
              </c:numCache>
            </c:numRef>
          </c:val>
          <c:extLst>
            <c:ext xmlns:c16="http://schemas.microsoft.com/office/drawing/2014/chart" uri="{C3380CC4-5D6E-409C-BE32-E72D297353CC}">
              <c16:uniqueId val="{00000004-495C-4C03-88CF-80C4984C5692}"/>
            </c:ext>
          </c:extLst>
        </c:ser>
        <c:dLbls>
          <c:showLegendKey val="0"/>
          <c:showVal val="0"/>
          <c:showCatName val="0"/>
          <c:showSerName val="0"/>
          <c:showPercent val="0"/>
          <c:showBubbleSize val="0"/>
        </c:dLbls>
        <c:gapWidth val="219"/>
        <c:overlap val="-27"/>
        <c:axId val="1576891504"/>
        <c:axId val="1297352768"/>
      </c:barChart>
      <c:catAx>
        <c:axId val="15768915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97352768"/>
        <c:crosses val="autoZero"/>
        <c:auto val="1"/>
        <c:lblAlgn val="ctr"/>
        <c:lblOffset val="100"/>
        <c:noMultiLvlLbl val="0"/>
      </c:catAx>
      <c:valAx>
        <c:axId val="1297352768"/>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768915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1"/>
          <c:order val="0"/>
          <c:tx>
            <c:strRef>
              <c:f>'Quintile impacts'!$B$2</c:f>
              <c:strCache>
                <c:ptCount val="1"/>
                <c:pt idx="0">
                  <c:v>SCP only</c:v>
                </c:pt>
              </c:strCache>
            </c:strRef>
          </c:tx>
          <c:spPr>
            <a:solidFill>
              <a:schemeClr val="accent3"/>
            </a:solidFill>
            <a:ln>
              <a:noFill/>
            </a:ln>
            <a:effectLst/>
          </c:spPr>
          <c:invertIfNegative val="0"/>
          <c:val>
            <c:numRef>
              <c:f>'Quintile impacts'!$B$3:$B$7</c:f>
              <c:numCache>
                <c:formatCode>0.000</c:formatCode>
                <c:ptCount val="5"/>
                <c:pt idx="0">
                  <c:v>-1.7954255428794825</c:v>
                </c:pt>
                <c:pt idx="1">
                  <c:v>6.8015234694339788E-2</c:v>
                </c:pt>
                <c:pt idx="2">
                  <c:v>-5.0263439059827853E-3</c:v>
                </c:pt>
                <c:pt idx="3">
                  <c:v>-3.7145293678898419E-2</c:v>
                </c:pt>
                <c:pt idx="4">
                  <c:v>-1.3152821430578827</c:v>
                </c:pt>
              </c:numCache>
            </c:numRef>
          </c:val>
          <c:extLst>
            <c:ext xmlns:c16="http://schemas.microsoft.com/office/drawing/2014/chart" uri="{C3380CC4-5D6E-409C-BE32-E72D297353CC}">
              <c16:uniqueId val="{00000000-E1BD-4D9A-8D40-C917CE5729F8}"/>
            </c:ext>
          </c:extLst>
        </c:ser>
        <c:ser>
          <c:idx val="0"/>
          <c:order val="1"/>
          <c:tx>
            <c:strRef>
              <c:f>'Quintile impacts'!$C$2</c:f>
              <c:strCache>
                <c:ptCount val="1"/>
                <c:pt idx="0">
                  <c:v>Total Pension income</c:v>
                </c:pt>
              </c:strCache>
            </c:strRef>
          </c:tx>
          <c:spPr>
            <a:solidFill>
              <a:schemeClr val="accent1"/>
            </a:solidFill>
            <a:ln>
              <a:noFill/>
            </a:ln>
            <a:effectLst/>
          </c:spPr>
          <c:invertIfNegative val="0"/>
          <c:val>
            <c:numRef>
              <c:f>'Quintile impacts'!$C$3:$C$7</c:f>
              <c:numCache>
                <c:formatCode>0.000</c:formatCode>
                <c:ptCount val="5"/>
                <c:pt idx="0">
                  <c:v>-1.7723697679859085</c:v>
                </c:pt>
                <c:pt idx="1">
                  <c:v>7.205680602307267E-2</c:v>
                </c:pt>
                <c:pt idx="2">
                  <c:v>1.6970035121480577E-2</c:v>
                </c:pt>
                <c:pt idx="3">
                  <c:v>-9.2616682141995893E-4</c:v>
                </c:pt>
                <c:pt idx="4">
                  <c:v>-1.0767616652764742</c:v>
                </c:pt>
              </c:numCache>
            </c:numRef>
          </c:val>
          <c:extLst>
            <c:ext xmlns:c16="http://schemas.microsoft.com/office/drawing/2014/chart" uri="{C3380CC4-5D6E-409C-BE32-E72D297353CC}">
              <c16:uniqueId val="{00000001-E1BD-4D9A-8D40-C917CE5729F8}"/>
            </c:ext>
          </c:extLst>
        </c:ser>
        <c:dLbls>
          <c:showLegendKey val="0"/>
          <c:showVal val="0"/>
          <c:showCatName val="0"/>
          <c:showSerName val="0"/>
          <c:showPercent val="0"/>
          <c:showBubbleSize val="0"/>
        </c:dLbls>
        <c:gapWidth val="219"/>
        <c:overlap val="-27"/>
        <c:axId val="1156863951"/>
        <c:axId val="1156868271"/>
      </c:barChart>
      <c:catAx>
        <c:axId val="1156863951"/>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IE" dirty="0"/>
                  <a:t>Income Quintile</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56868271"/>
        <c:crosses val="autoZero"/>
        <c:auto val="1"/>
        <c:lblAlgn val="ctr"/>
        <c:lblOffset val="100"/>
        <c:noMultiLvlLbl val="0"/>
      </c:catAx>
      <c:valAx>
        <c:axId val="1156868271"/>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5686395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4979199028692836E-2"/>
          <c:y val="5.2494182907987567E-2"/>
          <c:w val="0.90007749031371076"/>
          <c:h val="0.7577442713277861"/>
        </c:manualLayout>
      </c:layout>
      <c:barChart>
        <c:barDir val="col"/>
        <c:grouping val="clustered"/>
        <c:varyColors val="0"/>
        <c:ser>
          <c:idx val="0"/>
          <c:order val="0"/>
          <c:tx>
            <c:strRef>
              <c:f>'W&amp;L_incPriv_sex_ind'!$F$2</c:f>
              <c:strCache>
                <c:ptCount val="1"/>
                <c:pt idx="0">
                  <c:v>Male</c:v>
                </c:pt>
              </c:strCache>
            </c:strRef>
          </c:tx>
          <c:spPr>
            <a:solidFill>
              <a:schemeClr val="accent1"/>
            </a:solidFill>
            <a:ln>
              <a:noFill/>
            </a:ln>
            <a:effectLst/>
          </c:spPr>
          <c:invertIfNegative val="0"/>
          <c:cat>
            <c:strRef>
              <c:f>'W&amp;L_incPriv_sex_ind'!$B$3:$B$7</c:f>
              <c:strCache>
                <c:ptCount val="5"/>
                <c:pt idx="0">
                  <c:v>-10%+</c:v>
                </c:pt>
                <c:pt idx="1">
                  <c:v>-1% - -10%</c:v>
                </c:pt>
                <c:pt idx="2">
                  <c:v>No change </c:v>
                </c:pt>
                <c:pt idx="3">
                  <c:v>+1% - +10%</c:v>
                </c:pt>
                <c:pt idx="4">
                  <c:v>+10%+</c:v>
                </c:pt>
              </c:strCache>
            </c:strRef>
          </c:cat>
          <c:val>
            <c:numRef>
              <c:f>'W&amp;L_incPriv_sex_ind'!$F$3:$F$7</c:f>
              <c:numCache>
                <c:formatCode>0.0%</c:formatCode>
                <c:ptCount val="5"/>
                <c:pt idx="0">
                  <c:v>4.2788612210616396E-2</c:v>
                </c:pt>
                <c:pt idx="1">
                  <c:v>6.8980267550263638E-2</c:v>
                </c:pt>
                <c:pt idx="2">
                  <c:v>0.83851454214331289</c:v>
                </c:pt>
                <c:pt idx="3">
                  <c:v>3.6834172995235462E-2</c:v>
                </c:pt>
                <c:pt idx="4">
                  <c:v>1.2882405100571613E-2</c:v>
                </c:pt>
              </c:numCache>
            </c:numRef>
          </c:val>
          <c:extLst>
            <c:ext xmlns:c16="http://schemas.microsoft.com/office/drawing/2014/chart" uri="{C3380CC4-5D6E-409C-BE32-E72D297353CC}">
              <c16:uniqueId val="{00000000-9676-4C30-A8C2-92B8A292030F}"/>
            </c:ext>
          </c:extLst>
        </c:ser>
        <c:ser>
          <c:idx val="1"/>
          <c:order val="1"/>
          <c:tx>
            <c:strRef>
              <c:f>'W&amp;L_incPriv_sex_ind'!$G$2</c:f>
              <c:strCache>
                <c:ptCount val="1"/>
                <c:pt idx="0">
                  <c:v>Female</c:v>
                </c:pt>
              </c:strCache>
            </c:strRef>
          </c:tx>
          <c:spPr>
            <a:solidFill>
              <a:schemeClr val="accent3"/>
            </a:solidFill>
            <a:ln>
              <a:noFill/>
            </a:ln>
            <a:effectLst/>
          </c:spPr>
          <c:invertIfNegative val="0"/>
          <c:cat>
            <c:strRef>
              <c:f>'W&amp;L_incPriv_sex_ind'!$B$3:$B$7</c:f>
              <c:strCache>
                <c:ptCount val="5"/>
                <c:pt idx="0">
                  <c:v>-10%+</c:v>
                </c:pt>
                <c:pt idx="1">
                  <c:v>-1% - -10%</c:v>
                </c:pt>
                <c:pt idx="2">
                  <c:v>No change </c:v>
                </c:pt>
                <c:pt idx="3">
                  <c:v>+1% - +10%</c:v>
                </c:pt>
                <c:pt idx="4">
                  <c:v>+10%+</c:v>
                </c:pt>
              </c:strCache>
            </c:strRef>
          </c:cat>
          <c:val>
            <c:numRef>
              <c:f>'W&amp;L_incPriv_sex_ind'!$G$3:$G$7</c:f>
              <c:numCache>
                <c:formatCode>0.0%</c:formatCode>
                <c:ptCount val="5"/>
                <c:pt idx="0">
                  <c:v>7.1955544566833424E-2</c:v>
                </c:pt>
                <c:pt idx="1">
                  <c:v>6.8212475800584413E-2</c:v>
                </c:pt>
                <c:pt idx="2">
                  <c:v>0.56255210663813882</c:v>
                </c:pt>
                <c:pt idx="3">
                  <c:v>0.20799945773095868</c:v>
                </c:pt>
                <c:pt idx="4">
                  <c:v>8.9280415263484694E-2</c:v>
                </c:pt>
              </c:numCache>
            </c:numRef>
          </c:val>
          <c:extLst>
            <c:ext xmlns:c16="http://schemas.microsoft.com/office/drawing/2014/chart" uri="{C3380CC4-5D6E-409C-BE32-E72D297353CC}">
              <c16:uniqueId val="{00000001-9676-4C30-A8C2-92B8A292030F}"/>
            </c:ext>
          </c:extLst>
        </c:ser>
        <c:ser>
          <c:idx val="2"/>
          <c:order val="2"/>
          <c:tx>
            <c:strRef>
              <c:f>'W&amp;L_incPriv_sex_ind'!$H$2</c:f>
              <c:strCache>
                <c:ptCount val="1"/>
                <c:pt idx="0">
                  <c:v>Total</c:v>
                </c:pt>
              </c:strCache>
            </c:strRef>
          </c:tx>
          <c:spPr>
            <a:solidFill>
              <a:schemeClr val="accent5"/>
            </a:solidFill>
            <a:ln>
              <a:noFill/>
            </a:ln>
            <a:effectLst/>
          </c:spPr>
          <c:invertIfNegative val="0"/>
          <c:cat>
            <c:strRef>
              <c:f>'W&amp;L_incPriv_sex_ind'!$B$3:$B$7</c:f>
              <c:strCache>
                <c:ptCount val="5"/>
                <c:pt idx="0">
                  <c:v>-10%+</c:v>
                </c:pt>
                <c:pt idx="1">
                  <c:v>-1% - -10%</c:v>
                </c:pt>
                <c:pt idx="2">
                  <c:v>No change </c:v>
                </c:pt>
                <c:pt idx="3">
                  <c:v>+1% - +10%</c:v>
                </c:pt>
                <c:pt idx="4">
                  <c:v>+10%+</c:v>
                </c:pt>
              </c:strCache>
            </c:strRef>
          </c:cat>
          <c:val>
            <c:numRef>
              <c:f>'W&amp;L_incPriv_sex_ind'!$H$3:$H$7</c:f>
              <c:numCache>
                <c:formatCode>0.0%</c:formatCode>
                <c:ptCount val="5"/>
                <c:pt idx="0">
                  <c:v>5.6615851538749547E-2</c:v>
                </c:pt>
                <c:pt idx="1">
                  <c:v>6.8616278627900401E-2</c:v>
                </c:pt>
                <c:pt idx="2">
                  <c:v>0.707688351898071</c:v>
                </c:pt>
                <c:pt idx="3">
                  <c:v>0.11797892033457714</c:v>
                </c:pt>
                <c:pt idx="4">
                  <c:v>4.9100597600701922E-2</c:v>
                </c:pt>
              </c:numCache>
            </c:numRef>
          </c:val>
          <c:extLst>
            <c:ext xmlns:c16="http://schemas.microsoft.com/office/drawing/2014/chart" uri="{C3380CC4-5D6E-409C-BE32-E72D297353CC}">
              <c16:uniqueId val="{00000002-9676-4C30-A8C2-92B8A292030F}"/>
            </c:ext>
          </c:extLst>
        </c:ser>
        <c:dLbls>
          <c:showLegendKey val="0"/>
          <c:showVal val="0"/>
          <c:showCatName val="0"/>
          <c:showSerName val="0"/>
          <c:showPercent val="0"/>
          <c:showBubbleSize val="0"/>
        </c:dLbls>
        <c:gapWidth val="219"/>
        <c:overlap val="-27"/>
        <c:axId val="1576891504"/>
        <c:axId val="1297352768"/>
      </c:barChart>
      <c:catAx>
        <c:axId val="15768915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ysClr val="windowText" lastClr="000000"/>
                </a:solidFill>
                <a:latin typeface="+mn-lt"/>
                <a:ea typeface="+mn-ea"/>
                <a:cs typeface="+mn-cs"/>
              </a:defRPr>
            </a:pPr>
            <a:endParaRPr lang="en-US"/>
          </a:p>
        </c:txPr>
        <c:crossAx val="1297352768"/>
        <c:crosses val="autoZero"/>
        <c:auto val="1"/>
        <c:lblAlgn val="ctr"/>
        <c:lblOffset val="100"/>
        <c:noMultiLvlLbl val="0"/>
      </c:catAx>
      <c:valAx>
        <c:axId val="129735276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ysClr val="windowText" lastClr="000000"/>
                </a:solidFill>
                <a:latin typeface="+mn-lt"/>
                <a:ea typeface="+mn-ea"/>
                <a:cs typeface="+mn-cs"/>
              </a:defRPr>
            </a:pPr>
            <a:endParaRPr lang="en-US"/>
          </a:p>
        </c:txPr>
        <c:crossAx val="1576891504"/>
        <c:crosses val="autoZero"/>
        <c:crossBetween val="between"/>
      </c:valAx>
      <c:spPr>
        <a:noFill/>
        <a:ln>
          <a:noFill/>
        </a:ln>
        <a:effectLst/>
      </c:spPr>
    </c:plotArea>
    <c:legend>
      <c:legendPos val="b"/>
      <c:layout>
        <c:manualLayout>
          <c:xMode val="edge"/>
          <c:yMode val="edge"/>
          <c:x val="0.2635799096541504"/>
          <c:y val="0.91450159155637456"/>
          <c:w val="0.50912135983002127"/>
          <c:h val="8.5498408443625398E-2"/>
        </c:manualLayout>
      </c:layout>
      <c:overlay val="0"/>
      <c:spPr>
        <a:noFill/>
        <a:ln>
          <a:noFill/>
        </a:ln>
        <a:effectLst/>
      </c:spPr>
      <c:txPr>
        <a:bodyPr rot="0" spcFirstLastPara="1" vertOverflow="ellipsis" vert="horz" wrap="square" anchor="ctr" anchorCtr="1"/>
        <a:lstStyle/>
        <a:p>
          <a:pPr>
            <a:defRPr sz="1000" b="0" i="0" u="none" strike="noStrike" kern="1200" baseline="0">
              <a:solidFill>
                <a:sysClr val="windowText" lastClr="000000"/>
              </a:solidFill>
              <a:latin typeface="+mn-lt"/>
              <a:ea typeface="+mn-ea"/>
              <a:cs typeface="+mn-cs"/>
            </a:defRPr>
          </a:pPr>
          <a:endParaRPr lang="en-US"/>
        </a:p>
      </c:txPr>
    </c:legend>
    <c:plotVisOnly val="1"/>
    <c:dispBlanksAs val="gap"/>
    <c:showDLblsOverMax val="0"/>
  </c:chart>
  <c:spPr>
    <a:noFill/>
    <a:ln>
      <a:noFill/>
    </a:ln>
    <a:effectLst/>
  </c:spPr>
  <c:txPr>
    <a:bodyPr/>
    <a:lstStyle/>
    <a:p>
      <a:pPr>
        <a:defRPr>
          <a:solidFill>
            <a:sysClr val="windowText" lastClr="000000"/>
          </a:solidFill>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3972766826965422E-2"/>
          <c:y val="5.0870651477843622E-2"/>
          <c:w val="0.90141873205446632"/>
          <c:h val="0.75691407426530699"/>
        </c:manualLayout>
      </c:layout>
      <c:barChart>
        <c:barDir val="col"/>
        <c:grouping val="clustered"/>
        <c:varyColors val="0"/>
        <c:ser>
          <c:idx val="0"/>
          <c:order val="0"/>
          <c:tx>
            <c:strRef>
              <c:f>'W&amp;L_incPriv_sex_HH'!$F$2</c:f>
              <c:strCache>
                <c:ptCount val="1"/>
                <c:pt idx="0">
                  <c:v>Male</c:v>
                </c:pt>
              </c:strCache>
            </c:strRef>
          </c:tx>
          <c:spPr>
            <a:solidFill>
              <a:schemeClr val="accent1"/>
            </a:solidFill>
            <a:ln>
              <a:noFill/>
            </a:ln>
            <a:effectLst/>
          </c:spPr>
          <c:invertIfNegative val="0"/>
          <c:cat>
            <c:strRef>
              <c:f>'W&amp;L_incPriv_sex_HH'!$B$3:$B$7</c:f>
              <c:strCache>
                <c:ptCount val="5"/>
                <c:pt idx="0">
                  <c:v>-10%+</c:v>
                </c:pt>
                <c:pt idx="1">
                  <c:v>-1% - -10%</c:v>
                </c:pt>
                <c:pt idx="2">
                  <c:v>No change </c:v>
                </c:pt>
                <c:pt idx="3">
                  <c:v>+1% - +10%</c:v>
                </c:pt>
                <c:pt idx="4">
                  <c:v>+10%+</c:v>
                </c:pt>
              </c:strCache>
            </c:strRef>
          </c:cat>
          <c:val>
            <c:numRef>
              <c:f>'W&amp;L_incPriv_sex_HH'!$F$3:$F$7</c:f>
              <c:numCache>
                <c:formatCode>0.0%</c:formatCode>
                <c:ptCount val="5"/>
                <c:pt idx="0">
                  <c:v>4.6454775465079395E-2</c:v>
                </c:pt>
                <c:pt idx="1">
                  <c:v>8.11289850730086E-2</c:v>
                </c:pt>
                <c:pt idx="2">
                  <c:v>0.79955055559153376</c:v>
                </c:pt>
                <c:pt idx="3">
                  <c:v>6.011819152138391E-2</c:v>
                </c:pt>
                <c:pt idx="4">
                  <c:v>1.2747492348994282E-2</c:v>
                </c:pt>
              </c:numCache>
            </c:numRef>
          </c:val>
          <c:extLst>
            <c:ext xmlns:c16="http://schemas.microsoft.com/office/drawing/2014/chart" uri="{C3380CC4-5D6E-409C-BE32-E72D297353CC}">
              <c16:uniqueId val="{00000000-8914-4F90-B240-1D0240F83B54}"/>
            </c:ext>
          </c:extLst>
        </c:ser>
        <c:ser>
          <c:idx val="1"/>
          <c:order val="1"/>
          <c:tx>
            <c:strRef>
              <c:f>'W&amp;L_incPriv_sex_HH'!$G$2</c:f>
              <c:strCache>
                <c:ptCount val="1"/>
                <c:pt idx="0">
                  <c:v>Female</c:v>
                </c:pt>
              </c:strCache>
            </c:strRef>
          </c:tx>
          <c:spPr>
            <a:solidFill>
              <a:schemeClr val="accent3"/>
            </a:solidFill>
            <a:ln>
              <a:noFill/>
            </a:ln>
            <a:effectLst/>
          </c:spPr>
          <c:invertIfNegative val="0"/>
          <c:cat>
            <c:strRef>
              <c:f>'W&amp;L_incPriv_sex_HH'!$B$3:$B$7</c:f>
              <c:strCache>
                <c:ptCount val="5"/>
                <c:pt idx="0">
                  <c:v>-10%+</c:v>
                </c:pt>
                <c:pt idx="1">
                  <c:v>-1% - -10%</c:v>
                </c:pt>
                <c:pt idx="2">
                  <c:v>No change </c:v>
                </c:pt>
                <c:pt idx="3">
                  <c:v>+1% - +10%</c:v>
                </c:pt>
                <c:pt idx="4">
                  <c:v>+10%+</c:v>
                </c:pt>
              </c:strCache>
            </c:strRef>
          </c:cat>
          <c:val>
            <c:numRef>
              <c:f>'W&amp;L_incPriv_sex_HH'!$G$3:$G$7</c:f>
              <c:numCache>
                <c:formatCode>0.0%</c:formatCode>
                <c:ptCount val="5"/>
                <c:pt idx="0">
                  <c:v>6.2802351607406506E-2</c:v>
                </c:pt>
                <c:pt idx="1">
                  <c:v>0.10067327979478945</c:v>
                </c:pt>
                <c:pt idx="2">
                  <c:v>0.59109222389586324</c:v>
                </c:pt>
                <c:pt idx="3">
                  <c:v>0.1940050405753232</c:v>
                </c:pt>
                <c:pt idx="4">
                  <c:v>5.1427104126617613E-2</c:v>
                </c:pt>
              </c:numCache>
            </c:numRef>
          </c:val>
          <c:extLst>
            <c:ext xmlns:c16="http://schemas.microsoft.com/office/drawing/2014/chart" uri="{C3380CC4-5D6E-409C-BE32-E72D297353CC}">
              <c16:uniqueId val="{00000001-8914-4F90-B240-1D0240F83B54}"/>
            </c:ext>
          </c:extLst>
        </c:ser>
        <c:ser>
          <c:idx val="2"/>
          <c:order val="2"/>
          <c:tx>
            <c:strRef>
              <c:f>'W&amp;L_incPriv_sex_HH'!$H$2</c:f>
              <c:strCache>
                <c:ptCount val="1"/>
                <c:pt idx="0">
                  <c:v>Total</c:v>
                </c:pt>
              </c:strCache>
            </c:strRef>
          </c:tx>
          <c:spPr>
            <a:solidFill>
              <a:schemeClr val="accent5"/>
            </a:solidFill>
            <a:ln>
              <a:noFill/>
            </a:ln>
            <a:effectLst/>
          </c:spPr>
          <c:invertIfNegative val="0"/>
          <c:cat>
            <c:strRef>
              <c:f>'W&amp;L_incPriv_sex_HH'!$B$3:$B$7</c:f>
              <c:strCache>
                <c:ptCount val="5"/>
                <c:pt idx="0">
                  <c:v>-10%+</c:v>
                </c:pt>
                <c:pt idx="1">
                  <c:v>-1% - -10%</c:v>
                </c:pt>
                <c:pt idx="2">
                  <c:v>No change </c:v>
                </c:pt>
                <c:pt idx="3">
                  <c:v>+1% - +10%</c:v>
                </c:pt>
                <c:pt idx="4">
                  <c:v>+10%+</c:v>
                </c:pt>
              </c:strCache>
            </c:strRef>
          </c:cat>
          <c:val>
            <c:numRef>
              <c:f>'W&amp;L_incPriv_sex_HH'!$H$3:$H$7</c:f>
              <c:numCache>
                <c:formatCode>0.0%</c:formatCode>
                <c:ptCount val="5"/>
                <c:pt idx="0">
                  <c:v>5.4210638992537162E-2</c:v>
                </c:pt>
                <c:pt idx="1">
                  <c:v>9.0401484022260614E-2</c:v>
                </c:pt>
                <c:pt idx="2">
                  <c:v>0.70065061117671656</c:v>
                </c:pt>
                <c:pt idx="3">
                  <c:v>0.12363880891095803</c:v>
                </c:pt>
                <c:pt idx="4">
                  <c:v>3.1098456897527639E-2</c:v>
                </c:pt>
              </c:numCache>
            </c:numRef>
          </c:val>
          <c:extLst>
            <c:ext xmlns:c16="http://schemas.microsoft.com/office/drawing/2014/chart" uri="{C3380CC4-5D6E-409C-BE32-E72D297353CC}">
              <c16:uniqueId val="{00000002-8914-4F90-B240-1D0240F83B54}"/>
            </c:ext>
          </c:extLst>
        </c:ser>
        <c:dLbls>
          <c:showLegendKey val="0"/>
          <c:showVal val="0"/>
          <c:showCatName val="0"/>
          <c:showSerName val="0"/>
          <c:showPercent val="0"/>
          <c:showBubbleSize val="0"/>
        </c:dLbls>
        <c:gapWidth val="219"/>
        <c:overlap val="-27"/>
        <c:axId val="1576891504"/>
        <c:axId val="1297352768"/>
      </c:barChart>
      <c:catAx>
        <c:axId val="15768915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ysClr val="windowText" lastClr="000000"/>
                </a:solidFill>
                <a:latin typeface="+mn-lt"/>
                <a:ea typeface="+mn-ea"/>
                <a:cs typeface="+mn-cs"/>
              </a:defRPr>
            </a:pPr>
            <a:endParaRPr lang="en-US"/>
          </a:p>
        </c:txPr>
        <c:crossAx val="1297352768"/>
        <c:crosses val="autoZero"/>
        <c:auto val="1"/>
        <c:lblAlgn val="ctr"/>
        <c:lblOffset val="100"/>
        <c:noMultiLvlLbl val="0"/>
      </c:catAx>
      <c:valAx>
        <c:axId val="129735276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ysClr val="windowText" lastClr="000000"/>
                </a:solidFill>
                <a:latin typeface="+mn-lt"/>
                <a:ea typeface="+mn-ea"/>
                <a:cs typeface="+mn-cs"/>
              </a:defRPr>
            </a:pPr>
            <a:endParaRPr lang="en-US"/>
          </a:p>
        </c:txPr>
        <c:crossAx val="1576891504"/>
        <c:crosses val="autoZero"/>
        <c:crossBetween val="between"/>
      </c:valAx>
      <c:spPr>
        <a:noFill/>
        <a:ln>
          <a:noFill/>
        </a:ln>
        <a:effectLst/>
      </c:spPr>
    </c:plotArea>
    <c:legend>
      <c:legendPos val="b"/>
      <c:layout>
        <c:manualLayout>
          <c:xMode val="edge"/>
          <c:yMode val="edge"/>
          <c:x val="0.28688756187355774"/>
          <c:y val="0.91714587222988875"/>
          <c:w val="0.45978192323275036"/>
          <c:h val="8.2854127770111211E-2"/>
        </c:manualLayout>
      </c:layout>
      <c:overlay val="0"/>
      <c:spPr>
        <a:noFill/>
        <a:ln>
          <a:noFill/>
        </a:ln>
        <a:effectLst/>
      </c:spPr>
      <c:txPr>
        <a:bodyPr rot="0" spcFirstLastPara="1" vertOverflow="ellipsis" vert="horz" wrap="square" anchor="ctr" anchorCtr="1"/>
        <a:lstStyle/>
        <a:p>
          <a:pPr>
            <a:defRPr sz="1000" b="0" i="0" u="none" strike="noStrike" kern="1200" baseline="0">
              <a:solidFill>
                <a:sysClr val="windowText" lastClr="000000"/>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E27662-D928-479B-93E3-5C612372B31D}" type="datetimeFigureOut">
              <a:rPr lang="en-IE" smtClean="0"/>
              <a:t>12/06/2024</a:t>
            </a:fld>
            <a:endParaRPr lang="en-IE"/>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DF8E5C-0588-486F-B2D7-F242F3F71D76}" type="slidenum">
              <a:rPr lang="en-IE" smtClean="0"/>
              <a:t>‹#›</a:t>
            </a:fld>
            <a:endParaRPr lang="en-IE"/>
          </a:p>
        </p:txBody>
      </p:sp>
    </p:spTree>
    <p:extLst>
      <p:ext uri="{BB962C8B-B14F-4D97-AF65-F5344CB8AC3E}">
        <p14:creationId xmlns:p14="http://schemas.microsoft.com/office/powerpoint/2010/main" val="33869978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dirty="0"/>
              <a:t>Homemakers scheme: Specifically for a child under 12 or for a person over 12 who is incapacitated and needs full-time care.</a:t>
            </a:r>
          </a:p>
          <a:p>
            <a:endParaRPr lang="en-IE" dirty="0"/>
          </a:p>
        </p:txBody>
      </p:sp>
      <p:sp>
        <p:nvSpPr>
          <p:cNvPr id="4" name="Slide Number Placeholder 3"/>
          <p:cNvSpPr>
            <a:spLocks noGrp="1"/>
          </p:cNvSpPr>
          <p:nvPr>
            <p:ph type="sldNum" sz="quarter" idx="5"/>
          </p:nvPr>
        </p:nvSpPr>
        <p:spPr/>
        <p:txBody>
          <a:bodyPr/>
          <a:lstStyle/>
          <a:p>
            <a:fld id="{39DF8E5C-0588-486F-B2D7-F242F3F71D76}" type="slidenum">
              <a:rPr lang="en-IE" smtClean="0"/>
              <a:t>3</a:t>
            </a:fld>
            <a:endParaRPr lang="en-IE"/>
          </a:p>
        </p:txBody>
      </p:sp>
    </p:spTree>
    <p:extLst>
      <p:ext uri="{BB962C8B-B14F-4D97-AF65-F5344CB8AC3E}">
        <p14:creationId xmlns:p14="http://schemas.microsoft.com/office/powerpoint/2010/main" val="7626290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 - Don’t forget to mention that these are projected figures </a:t>
            </a:r>
          </a:p>
          <a:p>
            <a:r>
              <a:rPr lang="en-IE" dirty="0"/>
              <a:t>-  Including 0 except for average private pensions </a:t>
            </a:r>
          </a:p>
        </p:txBody>
      </p:sp>
      <p:sp>
        <p:nvSpPr>
          <p:cNvPr id="4" name="Slide Number Placeholder 3"/>
          <p:cNvSpPr>
            <a:spLocks noGrp="1"/>
          </p:cNvSpPr>
          <p:nvPr>
            <p:ph type="sldNum" sz="quarter" idx="5"/>
          </p:nvPr>
        </p:nvSpPr>
        <p:spPr/>
        <p:txBody>
          <a:bodyPr/>
          <a:lstStyle/>
          <a:p>
            <a:fld id="{39DF8E5C-0588-486F-B2D7-F242F3F71D76}" type="slidenum">
              <a:rPr lang="en-IE" smtClean="0"/>
              <a:t>19</a:t>
            </a:fld>
            <a:endParaRPr lang="en-IE"/>
          </a:p>
        </p:txBody>
      </p:sp>
    </p:spTree>
    <p:extLst>
      <p:ext uri="{BB962C8B-B14F-4D97-AF65-F5344CB8AC3E}">
        <p14:creationId xmlns:p14="http://schemas.microsoft.com/office/powerpoint/2010/main" val="21207693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-30% of women will see an increase as opposed to just 5% of men</a:t>
            </a:r>
          </a:p>
          <a:p>
            <a:pPr marL="171450" indent="-171450">
              <a:buFontTx/>
              <a:buChar char="-"/>
            </a:pPr>
            <a:r>
              <a:rPr lang="en-IE" dirty="0"/>
              <a:t>A non-trivial tenth of women will see an increase of 10% or more</a:t>
            </a:r>
          </a:p>
          <a:p>
            <a:pPr marL="171450" indent="-171450">
              <a:buFontTx/>
              <a:buChar char="-"/>
            </a:pPr>
            <a:r>
              <a:rPr lang="en-IE" dirty="0"/>
              <a:t>We don’t show results for private pensions due to the results being almost unchanged – most people with private pensions are in the no-change category </a:t>
            </a:r>
          </a:p>
          <a:p>
            <a:pPr marL="171450" indent="-171450">
              <a:buFontTx/>
              <a:buChar char="-"/>
            </a:pPr>
            <a:r>
              <a:rPr lang="en-IE" dirty="0"/>
              <a:t>Slight rise in losses at couple income – 11% of men to 13% and 14% of women to 17%</a:t>
            </a:r>
          </a:p>
          <a:p>
            <a:pPr marL="171450" indent="-171450">
              <a:buFontTx/>
              <a:buChar char="-"/>
            </a:pPr>
            <a:r>
              <a:rPr lang="en-IE" dirty="0"/>
              <a:t>Some larger gains of women are reduced due to losses from their male partners </a:t>
            </a:r>
          </a:p>
          <a:p>
            <a:pPr marL="171450" indent="-171450">
              <a:buFontTx/>
              <a:buChar char="-"/>
            </a:pPr>
            <a:endParaRPr lang="en-IE" dirty="0"/>
          </a:p>
          <a:p>
            <a:pPr marL="171450" indent="-171450">
              <a:buFontTx/>
              <a:buChar char="-"/>
            </a:pPr>
            <a:r>
              <a:rPr lang="en-IE" dirty="0"/>
              <a:t>*point out the no change category are those getting the maximum rate under both approaches….</a:t>
            </a:r>
          </a:p>
        </p:txBody>
      </p:sp>
      <p:sp>
        <p:nvSpPr>
          <p:cNvPr id="4" name="Slide Number Placeholder 3"/>
          <p:cNvSpPr>
            <a:spLocks noGrp="1"/>
          </p:cNvSpPr>
          <p:nvPr>
            <p:ph type="sldNum" sz="quarter" idx="5"/>
          </p:nvPr>
        </p:nvSpPr>
        <p:spPr/>
        <p:txBody>
          <a:bodyPr/>
          <a:lstStyle/>
          <a:p>
            <a:fld id="{39DF8E5C-0588-486F-B2D7-F242F3F71D76}" type="slidenum">
              <a:rPr lang="en-IE" smtClean="0"/>
              <a:t>22</a:t>
            </a:fld>
            <a:endParaRPr lang="en-IE"/>
          </a:p>
        </p:txBody>
      </p:sp>
    </p:spTree>
    <p:extLst>
      <p:ext uri="{BB962C8B-B14F-4D97-AF65-F5344CB8AC3E}">
        <p14:creationId xmlns:p14="http://schemas.microsoft.com/office/powerpoint/2010/main" val="40144447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What’s going on here? While a lot more women get the max rate (up from 54 to 75%) at an overall level the SPC average rate has fallen by €2/0.8%. So the gains of these women are offset by partner losses, or by losses by other women who benefitted from the generosity of the YAM…..</a:t>
            </a:r>
          </a:p>
          <a:p>
            <a:r>
              <a:rPr lang="en-IE" dirty="0"/>
              <a:t>*Impacts are very small! Not possible to break them down more due to small sample sizes but important to note that small numbers may lose substantially -  the SNCP cushions this a bit though….</a:t>
            </a:r>
          </a:p>
        </p:txBody>
      </p:sp>
      <p:sp>
        <p:nvSpPr>
          <p:cNvPr id="4" name="Slide Number Placeholder 3"/>
          <p:cNvSpPr>
            <a:spLocks noGrp="1"/>
          </p:cNvSpPr>
          <p:nvPr>
            <p:ph type="sldNum" sz="quarter" idx="5"/>
          </p:nvPr>
        </p:nvSpPr>
        <p:spPr/>
        <p:txBody>
          <a:bodyPr/>
          <a:lstStyle/>
          <a:p>
            <a:fld id="{39DF8E5C-0588-486F-B2D7-F242F3F71D76}" type="slidenum">
              <a:rPr lang="en-IE" smtClean="0"/>
              <a:t>24</a:t>
            </a:fld>
            <a:endParaRPr lang="en-IE"/>
          </a:p>
        </p:txBody>
      </p:sp>
    </p:spTree>
    <p:extLst>
      <p:ext uri="{BB962C8B-B14F-4D97-AF65-F5344CB8AC3E}">
        <p14:creationId xmlns:p14="http://schemas.microsoft.com/office/powerpoint/2010/main" val="4565562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Overall small fall in average SPC.</a:t>
            </a:r>
          </a:p>
          <a:p>
            <a:r>
              <a:rPr lang="en-IE" dirty="0"/>
              <a:t>No real change in men getting the max/large increase for women</a:t>
            </a:r>
          </a:p>
          <a:p>
            <a:r>
              <a:rPr lang="en-IE" dirty="0"/>
              <a:t>No strong concentration of losses amongst couples.</a:t>
            </a:r>
          </a:p>
          <a:p>
            <a:r>
              <a:rPr lang="en-IE" dirty="0"/>
              <a:t>The TCA will be less </a:t>
            </a:r>
            <a:r>
              <a:rPr lang="en-IE" dirty="0" err="1"/>
              <a:t>generaous</a:t>
            </a:r>
            <a:r>
              <a:rPr lang="en-IE" dirty="0"/>
              <a:t> at all rates below the maximum – that coupled with sharper losses (albeit very small) in the poorest income quintile means government should monitor elderly poverty rates </a:t>
            </a:r>
          </a:p>
          <a:p>
            <a:r>
              <a:rPr lang="en-IE" dirty="0"/>
              <a:t>Our results are affected by the cohort analysed – the negative effect of the 1994 caring restriction will have been particularly felt by this cohort. That, coupled with rising female participation means the positive impact on women will be less likely with future cohorts. </a:t>
            </a:r>
          </a:p>
          <a:p>
            <a:r>
              <a:rPr lang="en-IE" dirty="0"/>
              <a:t>Will the full move to TCA help close the gender pension gap? Slightly (Whelan et al 2019 paper finding women more likely to get &lt; the max) but this is mainly driven by occupational/private pension gaps.</a:t>
            </a:r>
          </a:p>
        </p:txBody>
      </p:sp>
      <p:sp>
        <p:nvSpPr>
          <p:cNvPr id="4" name="Slide Number Placeholder 3"/>
          <p:cNvSpPr>
            <a:spLocks noGrp="1"/>
          </p:cNvSpPr>
          <p:nvPr>
            <p:ph type="sldNum" sz="quarter" idx="5"/>
          </p:nvPr>
        </p:nvSpPr>
        <p:spPr/>
        <p:txBody>
          <a:bodyPr/>
          <a:lstStyle/>
          <a:p>
            <a:fld id="{39DF8E5C-0588-486F-B2D7-F242F3F71D76}" type="slidenum">
              <a:rPr lang="en-IE" smtClean="0"/>
              <a:t>25</a:t>
            </a:fld>
            <a:endParaRPr lang="en-IE"/>
          </a:p>
        </p:txBody>
      </p:sp>
    </p:spTree>
    <p:extLst>
      <p:ext uri="{BB962C8B-B14F-4D97-AF65-F5344CB8AC3E}">
        <p14:creationId xmlns:p14="http://schemas.microsoft.com/office/powerpoint/2010/main" val="2978814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Meanwhile further reforms are ongoing that should lead to higher SPC coverage – long term carers scheme; ability to continue working and paying PRSI past traditional SPA and autoenrolment into pensions…..</a:t>
            </a:r>
          </a:p>
        </p:txBody>
      </p:sp>
      <p:sp>
        <p:nvSpPr>
          <p:cNvPr id="4" name="Slide Number Placeholder 3"/>
          <p:cNvSpPr>
            <a:spLocks noGrp="1"/>
          </p:cNvSpPr>
          <p:nvPr>
            <p:ph type="sldNum" sz="quarter" idx="5"/>
          </p:nvPr>
        </p:nvSpPr>
        <p:spPr/>
        <p:txBody>
          <a:bodyPr/>
          <a:lstStyle/>
          <a:p>
            <a:fld id="{39DF8E5C-0588-486F-B2D7-F242F3F71D76}" type="slidenum">
              <a:rPr lang="en-IE" smtClean="0"/>
              <a:t>26</a:t>
            </a:fld>
            <a:endParaRPr lang="en-IE"/>
          </a:p>
        </p:txBody>
      </p:sp>
    </p:spTree>
    <p:extLst>
      <p:ext uri="{BB962C8B-B14F-4D97-AF65-F5344CB8AC3E}">
        <p14:creationId xmlns:p14="http://schemas.microsoft.com/office/powerpoint/2010/main" val="7219015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39DF8E5C-0588-486F-B2D7-F242F3F71D76}" type="slidenum">
              <a:rPr lang="en-IE" smtClean="0"/>
              <a:t>29</a:t>
            </a:fld>
            <a:endParaRPr lang="en-IE"/>
          </a:p>
        </p:txBody>
      </p:sp>
    </p:spTree>
    <p:extLst>
      <p:ext uri="{BB962C8B-B14F-4D97-AF65-F5344CB8AC3E}">
        <p14:creationId xmlns:p14="http://schemas.microsoft.com/office/powerpoint/2010/main" val="37290982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The only issue might be unemployed – however, if they are actually disabled they would be still getting credited and if they’re employed they’ll still be getting contributions, with the caveat of the 10 year limit for TCA</a:t>
            </a:r>
            <a:endParaRPr lang="en-IE" dirty="0"/>
          </a:p>
        </p:txBody>
      </p:sp>
      <p:sp>
        <p:nvSpPr>
          <p:cNvPr id="4" name="Slide Number Placeholder 3"/>
          <p:cNvSpPr>
            <a:spLocks noGrp="1"/>
          </p:cNvSpPr>
          <p:nvPr>
            <p:ph type="sldNum" sz="quarter" idx="5"/>
          </p:nvPr>
        </p:nvSpPr>
        <p:spPr/>
        <p:txBody>
          <a:bodyPr/>
          <a:lstStyle/>
          <a:p>
            <a:fld id="{39DF8E5C-0588-486F-B2D7-F242F3F71D76}" type="slidenum">
              <a:rPr lang="en-IE" smtClean="0"/>
              <a:t>30</a:t>
            </a:fld>
            <a:endParaRPr lang="en-IE"/>
          </a:p>
        </p:txBody>
      </p:sp>
    </p:spTree>
    <p:extLst>
      <p:ext uri="{BB962C8B-B14F-4D97-AF65-F5344CB8AC3E}">
        <p14:creationId xmlns:p14="http://schemas.microsoft.com/office/powerpoint/2010/main" val="5375243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Change post Budget 2012</a:t>
            </a:r>
          </a:p>
        </p:txBody>
      </p:sp>
      <p:sp>
        <p:nvSpPr>
          <p:cNvPr id="4" name="Slide Number Placeholder 3"/>
          <p:cNvSpPr>
            <a:spLocks noGrp="1"/>
          </p:cNvSpPr>
          <p:nvPr>
            <p:ph type="sldNum" sz="quarter" idx="5"/>
          </p:nvPr>
        </p:nvSpPr>
        <p:spPr/>
        <p:txBody>
          <a:bodyPr/>
          <a:lstStyle/>
          <a:p>
            <a:fld id="{39DF8E5C-0588-486F-B2D7-F242F3F71D76}" type="slidenum">
              <a:rPr lang="en-IE" smtClean="0"/>
              <a:t>4</a:t>
            </a:fld>
            <a:endParaRPr lang="en-IE"/>
          </a:p>
        </p:txBody>
      </p:sp>
    </p:spTree>
    <p:extLst>
      <p:ext uri="{BB962C8B-B14F-4D97-AF65-F5344CB8AC3E}">
        <p14:creationId xmlns:p14="http://schemas.microsoft.com/office/powerpoint/2010/main" val="34051383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sz="1800" dirty="0">
                <a:effectLst/>
                <a:latin typeface="Calibri" panose="020F0502020204030204" pitchFamily="34" charset="0"/>
                <a:ea typeface="Calibri" panose="020F0502020204030204" pitchFamily="34" charset="0"/>
              </a:rPr>
              <a:t>The combined total of Credited Contributions and </a:t>
            </a:r>
            <a:r>
              <a:rPr lang="en-IE" sz="1800" dirty="0" err="1">
                <a:effectLst/>
                <a:latin typeface="Calibri" panose="020F0502020204030204" pitchFamily="34" charset="0"/>
                <a:ea typeface="Calibri" panose="020F0502020204030204" pitchFamily="34" charset="0"/>
              </a:rPr>
              <a:t>HomeCaring</a:t>
            </a:r>
            <a:r>
              <a:rPr lang="en-IE" sz="1800" dirty="0">
                <a:effectLst/>
                <a:latin typeface="Calibri" panose="020F0502020204030204" pitchFamily="34" charset="0"/>
                <a:ea typeface="Calibri" panose="020F0502020204030204" pitchFamily="34" charset="0"/>
              </a:rPr>
              <a:t> Periods cannot be more than 1,040 PRSI/20 years. For those with no </a:t>
            </a:r>
            <a:r>
              <a:rPr lang="en-IE" sz="1800" dirty="0" err="1">
                <a:effectLst/>
                <a:latin typeface="Calibri" panose="020F0502020204030204" pitchFamily="34" charset="0"/>
                <a:ea typeface="Calibri" panose="020F0502020204030204" pitchFamily="34" charset="0"/>
              </a:rPr>
              <a:t>HomeCaring</a:t>
            </a:r>
            <a:r>
              <a:rPr lang="en-IE" sz="1800" dirty="0">
                <a:effectLst/>
                <a:latin typeface="Calibri" panose="020F0502020204030204" pitchFamily="34" charset="0"/>
                <a:ea typeface="Calibri" panose="020F0502020204030204" pitchFamily="34" charset="0"/>
              </a:rPr>
              <a:t> Periods, the maximum number of Credited Contributions that can be used is 520 PRSI/10 years) and for those with no credited contributions, the maximum number of </a:t>
            </a:r>
            <a:r>
              <a:rPr lang="en-IE" sz="1800" dirty="0" err="1">
                <a:effectLst/>
                <a:latin typeface="Calibri" panose="020F0502020204030204" pitchFamily="34" charset="0"/>
                <a:ea typeface="Calibri" panose="020F0502020204030204" pitchFamily="34" charset="0"/>
              </a:rPr>
              <a:t>HomeCaring</a:t>
            </a:r>
            <a:r>
              <a:rPr lang="en-IE" sz="1800" dirty="0">
                <a:effectLst/>
                <a:latin typeface="Calibri" panose="020F0502020204030204" pitchFamily="34" charset="0"/>
                <a:ea typeface="Calibri" panose="020F0502020204030204" pitchFamily="34" charset="0"/>
              </a:rPr>
              <a:t> Periods that can be used is 1,040 PRSI/20 years.</a:t>
            </a:r>
            <a:endParaRPr lang="en-IE" dirty="0"/>
          </a:p>
        </p:txBody>
      </p:sp>
      <p:sp>
        <p:nvSpPr>
          <p:cNvPr id="4" name="Slide Number Placeholder 3"/>
          <p:cNvSpPr>
            <a:spLocks noGrp="1"/>
          </p:cNvSpPr>
          <p:nvPr>
            <p:ph type="sldNum" sz="quarter" idx="5"/>
          </p:nvPr>
        </p:nvSpPr>
        <p:spPr/>
        <p:txBody>
          <a:bodyPr/>
          <a:lstStyle/>
          <a:p>
            <a:fld id="{39DF8E5C-0588-486F-B2D7-F242F3F71D76}" type="slidenum">
              <a:rPr lang="en-IE" smtClean="0"/>
              <a:t>7</a:t>
            </a:fld>
            <a:endParaRPr lang="en-IE"/>
          </a:p>
        </p:txBody>
      </p:sp>
    </p:spTree>
    <p:extLst>
      <p:ext uri="{BB962C8B-B14F-4D97-AF65-F5344CB8AC3E}">
        <p14:creationId xmlns:p14="http://schemas.microsoft.com/office/powerpoint/2010/main" val="12661326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IE" dirty="0"/>
              <a:t>Wave 1 used due to attrition </a:t>
            </a:r>
          </a:p>
          <a:p>
            <a:pPr marL="171450" indent="-171450">
              <a:buFontTx/>
              <a:buChar char="-"/>
            </a:pPr>
            <a:r>
              <a:rPr lang="en-IE" dirty="0"/>
              <a:t>SPA is 66 for the cohort</a:t>
            </a:r>
          </a:p>
          <a:p>
            <a:pPr marL="171450" indent="-171450">
              <a:buFontTx/>
              <a:buChar char="-"/>
            </a:pPr>
            <a:r>
              <a:rPr lang="en-IE" dirty="0"/>
              <a:t>Ideally people retiring when full switch happens, but we don’t have data </a:t>
            </a:r>
          </a:p>
          <a:p>
            <a:pPr marL="171450" indent="-171450">
              <a:buFontTx/>
              <a:buChar char="-"/>
            </a:pPr>
            <a:r>
              <a:rPr lang="en-IE" dirty="0"/>
              <a:t>Starting sample 1959 – dropped when can’t calculate SCP entitlements due to missing info, people not eligible for SCP only SNCP </a:t>
            </a:r>
          </a:p>
          <a:p>
            <a:pPr marL="171450" indent="-171450">
              <a:buFontTx/>
              <a:buChar char="-"/>
            </a:pPr>
            <a:r>
              <a:rPr lang="en-IE" dirty="0"/>
              <a:t>We also collect information on spouses who are not in the cohort to derive </a:t>
            </a:r>
            <a:r>
              <a:rPr lang="en-IE" dirty="0" err="1"/>
              <a:t>hh</a:t>
            </a:r>
            <a:r>
              <a:rPr lang="en-IE" dirty="0"/>
              <a:t> income, these individuals are dropped from the final sample</a:t>
            </a:r>
          </a:p>
          <a:p>
            <a:pPr marL="171450" indent="-171450">
              <a:buFontTx/>
              <a:buChar char="-"/>
            </a:pPr>
            <a:r>
              <a:rPr lang="en-IE" dirty="0"/>
              <a:t>Already retired also included in the sample – we can still calculate their state pension entitlements, since they won’t be able to avail of them until they reach SPA. We just don’t project any contributions </a:t>
            </a:r>
          </a:p>
        </p:txBody>
      </p:sp>
      <p:sp>
        <p:nvSpPr>
          <p:cNvPr id="4" name="Slide Number Placeholder 3"/>
          <p:cNvSpPr>
            <a:spLocks noGrp="1"/>
          </p:cNvSpPr>
          <p:nvPr>
            <p:ph type="sldNum" sz="quarter" idx="5"/>
          </p:nvPr>
        </p:nvSpPr>
        <p:spPr/>
        <p:txBody>
          <a:bodyPr/>
          <a:lstStyle/>
          <a:p>
            <a:fld id="{39DF8E5C-0588-486F-B2D7-F242F3F71D76}" type="slidenum">
              <a:rPr lang="en-IE" smtClean="0"/>
              <a:t>13</a:t>
            </a:fld>
            <a:endParaRPr lang="en-IE"/>
          </a:p>
        </p:txBody>
      </p:sp>
    </p:spTree>
    <p:extLst>
      <p:ext uri="{BB962C8B-B14F-4D97-AF65-F5344CB8AC3E}">
        <p14:creationId xmlns:p14="http://schemas.microsoft.com/office/powerpoint/2010/main" val="6230707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dirty="0"/>
              <a:t> - TILDA Retirement Income Adequacy Model (</a:t>
            </a:r>
            <a:r>
              <a:rPr lang="en-IE" dirty="0" err="1"/>
              <a:t>Beirne</a:t>
            </a:r>
            <a:r>
              <a:rPr lang="en-IE" dirty="0"/>
              <a:t> et al. 2020) </a:t>
            </a:r>
          </a:p>
          <a:p>
            <a:pPr marL="171450" indent="-171450">
              <a:buFontTx/>
              <a:buChar char="-"/>
            </a:pPr>
            <a:r>
              <a:rPr lang="en-IE" dirty="0"/>
              <a:t>Originally used to assess income adequacy in retirement</a:t>
            </a:r>
          </a:p>
          <a:p>
            <a:pPr marL="171450" indent="-171450">
              <a:buFontTx/>
              <a:buChar char="-"/>
            </a:pPr>
            <a:r>
              <a:rPr lang="en-IE" dirty="0"/>
              <a:t>Simulates state, occupation and private pension income, as well as employment income </a:t>
            </a:r>
          </a:p>
          <a:p>
            <a:pPr marL="171450" indent="-171450">
              <a:buFontTx/>
              <a:buChar char="-"/>
            </a:pPr>
            <a:r>
              <a:rPr lang="en-IE" dirty="0"/>
              <a:t>We use information on time spent in work to derive paid contributions, unemployed for credited and caring for caring contributions</a:t>
            </a:r>
          </a:p>
          <a:p>
            <a:pPr marL="171450" indent="-171450">
              <a:buFontTx/>
              <a:buChar char="-"/>
            </a:pPr>
            <a:r>
              <a:rPr lang="en-IE" dirty="0"/>
              <a:t>Credited – receiving a payment from Department of Social Protection. Can be counted only if minimum of 520 paid exists. TCA 10 year cap, YAM no cap </a:t>
            </a:r>
          </a:p>
          <a:p>
            <a:pPr marL="171450" indent="-171450">
              <a:buFontTx/>
              <a:buChar char="-"/>
            </a:pPr>
            <a:r>
              <a:rPr lang="en-IE" dirty="0"/>
              <a:t>Caring – </a:t>
            </a:r>
            <a:r>
              <a:rPr lang="en-IE" dirty="0" err="1"/>
              <a:t>HomeMaker’s</a:t>
            </a:r>
            <a:r>
              <a:rPr lang="en-IE" dirty="0"/>
              <a:t> scheme under YAM (only periods after 6</a:t>
            </a:r>
            <a:r>
              <a:rPr lang="en-IE" baseline="30000" dirty="0"/>
              <a:t>th</a:t>
            </a:r>
            <a:r>
              <a:rPr lang="en-IE" dirty="0"/>
              <a:t> April 1994), </a:t>
            </a:r>
            <a:r>
              <a:rPr lang="en-IE" dirty="0" err="1"/>
              <a:t>HomeCaring</a:t>
            </a:r>
            <a:r>
              <a:rPr lang="en-IE" dirty="0"/>
              <a:t> periods scheme under TCA</a:t>
            </a:r>
          </a:p>
          <a:p>
            <a:pPr marL="171450" indent="-171450">
              <a:buFontTx/>
              <a:buChar char="-"/>
            </a:pPr>
            <a:r>
              <a:rPr lang="en-IE" dirty="0"/>
              <a:t>TCA – cap on credited plus caring of 20 years, unless they fall under long-term carers. This cap doesn’t apply to long-term carers </a:t>
            </a:r>
          </a:p>
          <a:p>
            <a:pPr marL="171450" indent="-171450">
              <a:buFontTx/>
              <a:buChar char="-"/>
            </a:pPr>
            <a:r>
              <a:rPr lang="en-IE" dirty="0"/>
              <a:t>YAM – no cap on credited contributions, 20 years caring. No cap on combination either, since they’re treated differently (one in nominator and other in denominator) </a:t>
            </a:r>
          </a:p>
        </p:txBody>
      </p:sp>
      <p:sp>
        <p:nvSpPr>
          <p:cNvPr id="4" name="Slide Number Placeholder 3"/>
          <p:cNvSpPr>
            <a:spLocks noGrp="1"/>
          </p:cNvSpPr>
          <p:nvPr>
            <p:ph type="sldNum" sz="quarter" idx="5"/>
          </p:nvPr>
        </p:nvSpPr>
        <p:spPr/>
        <p:txBody>
          <a:bodyPr/>
          <a:lstStyle/>
          <a:p>
            <a:fld id="{39DF8E5C-0588-486F-B2D7-F242F3F71D76}" type="slidenum">
              <a:rPr lang="en-IE" smtClean="0"/>
              <a:t>14</a:t>
            </a:fld>
            <a:endParaRPr lang="en-IE"/>
          </a:p>
        </p:txBody>
      </p:sp>
    </p:spTree>
    <p:extLst>
      <p:ext uri="{BB962C8B-B14F-4D97-AF65-F5344CB8AC3E}">
        <p14:creationId xmlns:p14="http://schemas.microsoft.com/office/powerpoint/2010/main" val="1949005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 - Don’t forget to mention that these are projected figures </a:t>
            </a:r>
          </a:p>
          <a:p>
            <a:r>
              <a:rPr lang="en-IE" dirty="0"/>
              <a:t>-  Including 0 except for average private pensions </a:t>
            </a:r>
          </a:p>
        </p:txBody>
      </p:sp>
      <p:sp>
        <p:nvSpPr>
          <p:cNvPr id="4" name="Slide Number Placeholder 3"/>
          <p:cNvSpPr>
            <a:spLocks noGrp="1"/>
          </p:cNvSpPr>
          <p:nvPr>
            <p:ph type="sldNum" sz="quarter" idx="5"/>
          </p:nvPr>
        </p:nvSpPr>
        <p:spPr/>
        <p:txBody>
          <a:bodyPr/>
          <a:lstStyle/>
          <a:p>
            <a:fld id="{39DF8E5C-0588-486F-B2D7-F242F3F71D76}" type="slidenum">
              <a:rPr lang="en-IE" smtClean="0"/>
              <a:t>15</a:t>
            </a:fld>
            <a:endParaRPr lang="en-IE"/>
          </a:p>
        </p:txBody>
      </p:sp>
    </p:spTree>
    <p:extLst>
      <p:ext uri="{BB962C8B-B14F-4D97-AF65-F5344CB8AC3E}">
        <p14:creationId xmlns:p14="http://schemas.microsoft.com/office/powerpoint/2010/main" val="19378710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 - Don’t forget to mention that these are projected figures </a:t>
            </a:r>
          </a:p>
          <a:p>
            <a:r>
              <a:rPr lang="en-IE" dirty="0"/>
              <a:t>-  Including 0 except for average private pensions </a:t>
            </a:r>
          </a:p>
        </p:txBody>
      </p:sp>
      <p:sp>
        <p:nvSpPr>
          <p:cNvPr id="4" name="Slide Number Placeholder 3"/>
          <p:cNvSpPr>
            <a:spLocks noGrp="1"/>
          </p:cNvSpPr>
          <p:nvPr>
            <p:ph type="sldNum" sz="quarter" idx="5"/>
          </p:nvPr>
        </p:nvSpPr>
        <p:spPr/>
        <p:txBody>
          <a:bodyPr/>
          <a:lstStyle/>
          <a:p>
            <a:fld id="{39DF8E5C-0588-486F-B2D7-F242F3F71D76}" type="slidenum">
              <a:rPr lang="en-IE" smtClean="0"/>
              <a:t>16</a:t>
            </a:fld>
            <a:endParaRPr lang="en-IE"/>
          </a:p>
        </p:txBody>
      </p:sp>
    </p:spTree>
    <p:extLst>
      <p:ext uri="{BB962C8B-B14F-4D97-AF65-F5344CB8AC3E}">
        <p14:creationId xmlns:p14="http://schemas.microsoft.com/office/powerpoint/2010/main" val="40897371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 - Don’t forget to mention that these are projected figures </a:t>
            </a:r>
          </a:p>
          <a:p>
            <a:r>
              <a:rPr lang="en-IE" dirty="0"/>
              <a:t>-  Including 0 except for average private pensions </a:t>
            </a:r>
          </a:p>
        </p:txBody>
      </p:sp>
      <p:sp>
        <p:nvSpPr>
          <p:cNvPr id="4" name="Slide Number Placeholder 3"/>
          <p:cNvSpPr>
            <a:spLocks noGrp="1"/>
          </p:cNvSpPr>
          <p:nvPr>
            <p:ph type="sldNum" sz="quarter" idx="5"/>
          </p:nvPr>
        </p:nvSpPr>
        <p:spPr/>
        <p:txBody>
          <a:bodyPr/>
          <a:lstStyle/>
          <a:p>
            <a:fld id="{39DF8E5C-0588-486F-B2D7-F242F3F71D76}" type="slidenum">
              <a:rPr lang="en-IE" smtClean="0"/>
              <a:t>17</a:t>
            </a:fld>
            <a:endParaRPr lang="en-IE"/>
          </a:p>
        </p:txBody>
      </p:sp>
    </p:spTree>
    <p:extLst>
      <p:ext uri="{BB962C8B-B14F-4D97-AF65-F5344CB8AC3E}">
        <p14:creationId xmlns:p14="http://schemas.microsoft.com/office/powerpoint/2010/main" val="15407404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 - Don’t forget to mention that these are projected figures </a:t>
            </a:r>
          </a:p>
          <a:p>
            <a:r>
              <a:rPr lang="en-IE" dirty="0"/>
              <a:t>-  Including 0 except for average private pensions </a:t>
            </a:r>
          </a:p>
        </p:txBody>
      </p:sp>
      <p:sp>
        <p:nvSpPr>
          <p:cNvPr id="4" name="Slide Number Placeholder 3"/>
          <p:cNvSpPr>
            <a:spLocks noGrp="1"/>
          </p:cNvSpPr>
          <p:nvPr>
            <p:ph type="sldNum" sz="quarter" idx="5"/>
          </p:nvPr>
        </p:nvSpPr>
        <p:spPr/>
        <p:txBody>
          <a:bodyPr/>
          <a:lstStyle/>
          <a:p>
            <a:fld id="{39DF8E5C-0588-486F-B2D7-F242F3F71D76}" type="slidenum">
              <a:rPr lang="en-IE" smtClean="0"/>
              <a:t>18</a:t>
            </a:fld>
            <a:endParaRPr lang="en-IE"/>
          </a:p>
        </p:txBody>
      </p:sp>
    </p:spTree>
    <p:extLst>
      <p:ext uri="{BB962C8B-B14F-4D97-AF65-F5344CB8AC3E}">
        <p14:creationId xmlns:p14="http://schemas.microsoft.com/office/powerpoint/2010/main" val="125719037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file://localhost/Users/paul/Desktop/Work/PM%20Comm%20Work/ESRI/2413%20ESRI%20Literature/Powerpoint/esripowerpointcover%20v83.png" TargetMode="External"/><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file://localhost/Users/paul/Desktop/Work/PM%20Comm%20Work/ESRI/Powerpoint/powerpointcover%20v7.jpg" TargetMode="External"/><Relationship Id="rId4" Type="http://schemas.openxmlformats.org/officeDocument/2006/relationships/image" Target="../media/image3.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file://localhost/Users/paul/Desktop/Work/PM%20Comm%20Work/ESRI/2413%20ESRI%20Literature/Powerpoint/esripowerpointcover%20v82.png" TargetMode="External"/><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EC28FA-B84F-43AE-8EEB-8849F6FA204C}"/>
              </a:ext>
            </a:extLst>
          </p:cNvPr>
          <p:cNvSpPr>
            <a:spLocks noGrp="1"/>
          </p:cNvSpPr>
          <p:nvPr>
            <p:ph type="title"/>
          </p:nvPr>
        </p:nvSpPr>
        <p:spPr/>
        <p:txBody>
          <a:bodyPr/>
          <a:lstStyle/>
          <a:p>
            <a:r>
              <a:rPr lang="en-US"/>
              <a:t>Click to edit Master title style</a:t>
            </a:r>
            <a:endParaRPr lang="en-IE"/>
          </a:p>
        </p:txBody>
      </p:sp>
      <p:sp>
        <p:nvSpPr>
          <p:cNvPr id="3" name="Footer Placeholder 2">
            <a:extLst>
              <a:ext uri="{FF2B5EF4-FFF2-40B4-BE49-F238E27FC236}">
                <a16:creationId xmlns:a16="http://schemas.microsoft.com/office/drawing/2014/main" id="{7D720439-C5C0-4643-B454-0A3CD9CCD000}"/>
              </a:ext>
            </a:extLst>
          </p:cNvPr>
          <p:cNvSpPr>
            <a:spLocks noGrp="1"/>
          </p:cNvSpPr>
          <p:nvPr>
            <p:ph type="ftr" sz="quarter"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pic>
        <p:nvPicPr>
          <p:cNvPr id="4" name="esripowerpointcover v83.png" descr="/Users/paul/Desktop/Work/PM Comm Work/ESRI/2413 ESRI Literature/Powerpoint/esripowerpointcover v83.png">
            <a:extLst>
              <a:ext uri="{FF2B5EF4-FFF2-40B4-BE49-F238E27FC236}">
                <a16:creationId xmlns:a16="http://schemas.microsoft.com/office/drawing/2014/main" id="{8871533D-53E3-4144-81F0-D9D7C1C75796}"/>
              </a:ext>
            </a:extLst>
          </p:cNvPr>
          <p:cNvPicPr>
            <a:picLocks noChangeAspect="1"/>
          </p:cNvPicPr>
          <p:nvPr userDrawn="1"/>
        </p:nvPicPr>
        <p:blipFill>
          <a:blip r:embed="rId2" r:link="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5" name="powerpointcover v7.jpg" descr="/Users/paul/Desktop/Work/PM Comm Work/ESRI/Powerpoint/powerpointcover v7.jpg">
            <a:extLst>
              <a:ext uri="{FF2B5EF4-FFF2-40B4-BE49-F238E27FC236}">
                <a16:creationId xmlns:a16="http://schemas.microsoft.com/office/drawing/2014/main" id="{D58CC18D-A10C-49BC-9CE0-4A602B383600}"/>
              </a:ext>
            </a:extLst>
          </p:cNvPr>
          <p:cNvPicPr>
            <a:picLocks noChangeAspect="1"/>
          </p:cNvPicPr>
          <p:nvPr userDrawn="1"/>
        </p:nvPicPr>
        <p:blipFill>
          <a:blip r:embed="rId4" r:link="rId5" cstate="print">
            <a:extLst>
              <a:ext uri="{28A0092B-C50C-407E-A947-70E740481C1C}">
                <a14:useLocalDpi xmlns:a14="http://schemas.microsoft.com/office/drawing/2010/main" val="0"/>
              </a:ext>
            </a:extLst>
          </a:blip>
          <a:stretch>
            <a:fillRect/>
          </a:stretch>
        </p:blipFill>
        <p:spPr>
          <a:xfrm>
            <a:off x="3246120" y="1916498"/>
            <a:ext cx="5897880" cy="4171690"/>
          </a:xfrm>
          <a:prstGeom prst="rect">
            <a:avLst/>
          </a:prstGeom>
        </p:spPr>
      </p:pic>
      <p:sp>
        <p:nvSpPr>
          <p:cNvPr id="6" name="Rectangle 5">
            <a:extLst>
              <a:ext uri="{FF2B5EF4-FFF2-40B4-BE49-F238E27FC236}">
                <a16:creationId xmlns:a16="http://schemas.microsoft.com/office/drawing/2014/main" id="{6F495FF3-D5E7-4E1F-9800-3CB2CFF270E8}"/>
              </a:ext>
            </a:extLst>
          </p:cNvPr>
          <p:cNvSpPr/>
          <p:nvPr userDrawn="1"/>
        </p:nvSpPr>
        <p:spPr>
          <a:xfrm>
            <a:off x="0" y="1916498"/>
            <a:ext cx="3260954" cy="4172728"/>
          </a:xfrm>
          <a:prstGeom prst="rect">
            <a:avLst/>
          </a:prstGeom>
          <a:solidFill>
            <a:srgbClr val="182140"/>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0" name="Text Placeholder 13">
            <a:extLst>
              <a:ext uri="{FF2B5EF4-FFF2-40B4-BE49-F238E27FC236}">
                <a16:creationId xmlns:a16="http://schemas.microsoft.com/office/drawing/2014/main" id="{4CF407BE-D98C-4695-BF44-A0E393482F35}"/>
              </a:ext>
            </a:extLst>
          </p:cNvPr>
          <p:cNvSpPr>
            <a:spLocks noGrp="1"/>
          </p:cNvSpPr>
          <p:nvPr>
            <p:ph type="body" sz="quarter" idx="13" hasCustomPrompt="1"/>
          </p:nvPr>
        </p:nvSpPr>
        <p:spPr>
          <a:xfrm>
            <a:off x="3352800" y="382588"/>
            <a:ext cx="5557838" cy="1035050"/>
          </a:xfrm>
        </p:spPr>
        <p:txBody>
          <a:bodyPr/>
          <a:lstStyle>
            <a:lvl1pPr marL="0" indent="0">
              <a:buNone/>
              <a:defRPr>
                <a:solidFill>
                  <a:srgbClr val="182140"/>
                </a:solidFill>
              </a:defRPr>
            </a:lvl1pPr>
          </a:lstStyle>
          <a:p>
            <a:pPr lvl="0"/>
            <a:r>
              <a:rPr lang="en-US" dirty="0"/>
              <a:t>ENTER PRESENTATION TITLE</a:t>
            </a:r>
          </a:p>
        </p:txBody>
      </p:sp>
      <p:sp>
        <p:nvSpPr>
          <p:cNvPr id="11" name="Rectangle 10">
            <a:extLst>
              <a:ext uri="{FF2B5EF4-FFF2-40B4-BE49-F238E27FC236}">
                <a16:creationId xmlns:a16="http://schemas.microsoft.com/office/drawing/2014/main" id="{F81DB856-512A-469A-866E-85DDF30D51C0}"/>
              </a:ext>
            </a:extLst>
          </p:cNvPr>
          <p:cNvSpPr/>
          <p:nvPr userDrawn="1"/>
        </p:nvSpPr>
        <p:spPr>
          <a:xfrm>
            <a:off x="1805515" y="6389046"/>
            <a:ext cx="4607479" cy="369332"/>
          </a:xfrm>
          <a:prstGeom prst="rect">
            <a:avLst/>
          </a:prstGeom>
        </p:spPr>
        <p:txBody>
          <a:bodyPr wrap="none">
            <a:spAutoFit/>
          </a:bodyPr>
          <a:lstStyle/>
          <a:p>
            <a:pPr algn="r"/>
            <a:r>
              <a:rPr lang="en-US" sz="1800" kern="1200" dirty="0">
                <a:solidFill>
                  <a:srgbClr val="182140"/>
                </a:solidFill>
                <a:latin typeface="+mn-lt"/>
                <a:ea typeface="+mn-ea"/>
                <a:cs typeface="DIN Next LT Pro"/>
              </a:rPr>
              <a:t>@</a:t>
            </a:r>
            <a:r>
              <a:rPr lang="en-US" sz="1800" kern="1200" dirty="0" err="1">
                <a:solidFill>
                  <a:srgbClr val="182140"/>
                </a:solidFill>
                <a:latin typeface="+mn-lt"/>
                <a:ea typeface="+mn-ea"/>
                <a:cs typeface="DIN Next LT Pro"/>
              </a:rPr>
              <a:t>ESRIDublin</a:t>
            </a:r>
            <a:r>
              <a:rPr lang="en-US" sz="1800" kern="1200" dirty="0">
                <a:solidFill>
                  <a:srgbClr val="182140"/>
                </a:solidFill>
                <a:latin typeface="+mn-lt"/>
                <a:ea typeface="+mn-ea"/>
                <a:cs typeface="DIN Next LT Pro"/>
              </a:rPr>
              <a:t>	#</a:t>
            </a:r>
            <a:r>
              <a:rPr lang="en-US" sz="1800" kern="1200" dirty="0" err="1">
                <a:solidFill>
                  <a:srgbClr val="182140"/>
                </a:solidFill>
                <a:latin typeface="+mn-lt"/>
                <a:ea typeface="+mn-ea"/>
                <a:cs typeface="DIN Next LT Pro"/>
              </a:rPr>
              <a:t>ESRIevents</a:t>
            </a:r>
            <a:r>
              <a:rPr lang="en-US" sz="1800" kern="1200" dirty="0">
                <a:solidFill>
                  <a:srgbClr val="182140"/>
                </a:solidFill>
                <a:latin typeface="+mn-lt"/>
                <a:ea typeface="+mn-ea"/>
                <a:cs typeface="DIN Next LT Pro"/>
              </a:rPr>
              <a:t>	#</a:t>
            </a:r>
            <a:r>
              <a:rPr lang="en-US" sz="1800" kern="1200" dirty="0" err="1">
                <a:solidFill>
                  <a:srgbClr val="182140"/>
                </a:solidFill>
                <a:latin typeface="+mn-lt"/>
                <a:ea typeface="+mn-ea"/>
                <a:cs typeface="DIN Next LT Pro"/>
              </a:rPr>
              <a:t>ESRIpublications</a:t>
            </a:r>
            <a:endParaRPr lang="en-US" sz="1800" kern="1200" dirty="0">
              <a:solidFill>
                <a:srgbClr val="182140"/>
              </a:solidFill>
              <a:latin typeface="+mn-lt"/>
              <a:ea typeface="+mn-ea"/>
              <a:cs typeface="DIN Next LT Pro"/>
            </a:endParaRPr>
          </a:p>
        </p:txBody>
      </p:sp>
      <p:sp>
        <p:nvSpPr>
          <p:cNvPr id="12" name="Rectangle 11">
            <a:extLst>
              <a:ext uri="{FF2B5EF4-FFF2-40B4-BE49-F238E27FC236}">
                <a16:creationId xmlns:a16="http://schemas.microsoft.com/office/drawing/2014/main" id="{DD69A8EC-A319-4153-8794-A8FE8F410DB3}"/>
              </a:ext>
            </a:extLst>
          </p:cNvPr>
          <p:cNvSpPr/>
          <p:nvPr userDrawn="1"/>
        </p:nvSpPr>
        <p:spPr>
          <a:xfrm>
            <a:off x="6418642" y="6379521"/>
            <a:ext cx="1326517" cy="369332"/>
          </a:xfrm>
          <a:prstGeom prst="rect">
            <a:avLst/>
          </a:prstGeom>
        </p:spPr>
        <p:txBody>
          <a:bodyPr wrap="none">
            <a:spAutoFit/>
          </a:bodyPr>
          <a:lstStyle/>
          <a:p>
            <a:r>
              <a:rPr lang="en-US" sz="1800" b="1" kern="1200" dirty="0">
                <a:solidFill>
                  <a:srgbClr val="182140"/>
                </a:solidFill>
                <a:latin typeface="+mn-lt"/>
                <a:ea typeface="+mn-ea"/>
                <a:cs typeface="DIN Next LT Pro"/>
              </a:rPr>
              <a:t>www.esri.ie</a:t>
            </a:r>
            <a:endParaRPr lang="en-IE" dirty="0"/>
          </a:p>
        </p:txBody>
      </p:sp>
    </p:spTree>
    <p:extLst>
      <p:ext uri="{BB962C8B-B14F-4D97-AF65-F5344CB8AC3E}">
        <p14:creationId xmlns:p14="http://schemas.microsoft.com/office/powerpoint/2010/main" val="1134318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mall Content Area">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597982" y="6349713"/>
            <a:ext cx="1585415" cy="365125"/>
          </a:xfrm>
          <a:prstGeom prst="rect">
            <a:avLst/>
          </a:prstGeom>
        </p:spPr>
        <p:txBody>
          <a:bodyPr/>
          <a:lstStyle>
            <a:lvl1pPr>
              <a:defRPr sz="1200"/>
            </a:lvl1pPr>
          </a:lstStyle>
          <a:p>
            <a:fld id="{176461CD-94D7-4E9C-B586-E36A3D3A8C47}" type="datetime3">
              <a:rPr lang="en-US" smtClean="0">
                <a:solidFill>
                  <a:prstClr val="black"/>
                </a:solidFill>
              </a:rPr>
              <a:t>12 June 2024</a:t>
            </a:fld>
            <a:endParaRPr lang="en-US" dirty="0">
              <a:solidFill>
                <a:prstClr val="black"/>
              </a:solidFill>
            </a:endParaRPr>
          </a:p>
        </p:txBody>
      </p:sp>
      <p:sp>
        <p:nvSpPr>
          <p:cNvPr id="6" name="Slide Number Placeholder 5"/>
          <p:cNvSpPr>
            <a:spLocks noGrp="1"/>
          </p:cNvSpPr>
          <p:nvPr>
            <p:ph type="sldNum" sz="quarter" idx="12"/>
          </p:nvPr>
        </p:nvSpPr>
        <p:spPr>
          <a:xfrm>
            <a:off x="-1549021" y="6349714"/>
            <a:ext cx="2133600" cy="365125"/>
          </a:xfrm>
          <a:prstGeom prst="rect">
            <a:avLst/>
          </a:prstGeom>
        </p:spPr>
        <p:txBody>
          <a:bodyPr/>
          <a:lstStyle>
            <a:lvl1pPr>
              <a:defRPr sz="1200"/>
            </a:lvl1pPr>
          </a:lstStyle>
          <a:p>
            <a:pPr algn="r"/>
            <a:fld id="{6032EFF6-B497-1D4E-A557-D85E06E93D4C}" type="slidenum">
              <a:rPr lang="en-US" smtClean="0">
                <a:solidFill>
                  <a:prstClr val="black"/>
                </a:solidFill>
              </a:rPr>
              <a:pPr algn="r"/>
              <a:t>‹#›</a:t>
            </a:fld>
            <a:endParaRPr lang="en-US" dirty="0">
              <a:solidFill>
                <a:prstClr val="black"/>
              </a:solidFill>
            </a:endParaRPr>
          </a:p>
        </p:txBody>
      </p:sp>
      <p:sp>
        <p:nvSpPr>
          <p:cNvPr id="3" name="Content Placeholder 2"/>
          <p:cNvSpPr>
            <a:spLocks noGrp="1"/>
          </p:cNvSpPr>
          <p:nvPr>
            <p:ph sz="quarter" idx="13" hasCustomPrompt="1"/>
          </p:nvPr>
        </p:nvSpPr>
        <p:spPr>
          <a:xfrm>
            <a:off x="1141413" y="1806575"/>
            <a:ext cx="7629525" cy="4038600"/>
          </a:xfrm>
        </p:spPr>
        <p:txBody>
          <a:bodyPr/>
          <a:lstStyle>
            <a:lvl1pPr marL="0" indent="0">
              <a:buFont typeface="Arial" panose="020B0604020202020204" pitchFamily="34" charset="0"/>
              <a:buNone/>
              <a:defRPr/>
            </a:lvl1pPr>
            <a:lvl2pPr marL="742950" indent="-285750">
              <a:buFont typeface="Arial" panose="020B0604020202020204" pitchFamily="34" charset="0"/>
              <a:buChar char="•"/>
              <a:defRPr/>
            </a:lvl2pPr>
            <a:lvl3pPr marL="1143000" indent="-228600">
              <a:buFont typeface="Arial" panose="020B0604020202020204" pitchFamily="34" charset="0"/>
              <a:buChar char="•"/>
              <a:defRPr/>
            </a:lvl3pPr>
            <a:lvl4pPr marL="1600200" indent="-228600">
              <a:buFont typeface="Arial" panose="020B0604020202020204" pitchFamily="34" charset="0"/>
              <a:buChar char="•"/>
              <a:defRPr/>
            </a:lvl4pPr>
            <a:lvl5pPr marL="2057400" indent="-228600">
              <a:buFont typeface="Arial" panose="020B0604020202020204" pitchFamily="34" charset="0"/>
              <a:buChar char="•"/>
              <a:defRPr/>
            </a:lvl5pPr>
          </a:lstStyle>
          <a:p>
            <a:pPr lvl="0"/>
            <a:r>
              <a:rPr lang="en-IE" dirty="0"/>
              <a:t>Content</a:t>
            </a:r>
          </a:p>
        </p:txBody>
      </p:sp>
      <p:sp>
        <p:nvSpPr>
          <p:cNvPr id="9" name="Text Placeholder 8"/>
          <p:cNvSpPr>
            <a:spLocks noGrp="1"/>
          </p:cNvSpPr>
          <p:nvPr>
            <p:ph type="body" sz="quarter" idx="14" hasCustomPrompt="1"/>
          </p:nvPr>
        </p:nvSpPr>
        <p:spPr>
          <a:xfrm>
            <a:off x="1155803" y="533400"/>
            <a:ext cx="7461148" cy="1003300"/>
          </a:xfrm>
        </p:spPr>
        <p:txBody>
          <a:bodyPr/>
          <a:lstStyle>
            <a:lvl1pPr marL="0" indent="0">
              <a:buClrTx/>
              <a:buFont typeface="Arial" panose="020B0604020202020204" pitchFamily="34" charset="0"/>
              <a:buNone/>
              <a:defRPr/>
            </a:lvl1pPr>
            <a:lvl2pPr marL="742950" indent="-285750">
              <a:buClrTx/>
              <a:buFont typeface="Arial" panose="020B0604020202020204" pitchFamily="34" charset="0"/>
              <a:buChar char="•"/>
              <a:defRPr/>
            </a:lvl2pPr>
            <a:lvl3pPr marL="1143000" indent="-228600">
              <a:buClrTx/>
              <a:buFont typeface="Arial" panose="020B0604020202020204" pitchFamily="34" charset="0"/>
              <a:buChar char="•"/>
              <a:defRPr/>
            </a:lvl3pPr>
            <a:lvl4pPr marL="1600200" indent="-228600">
              <a:buClrTx/>
              <a:buFont typeface="Arial" panose="020B0604020202020204" pitchFamily="34" charset="0"/>
              <a:buChar char="•"/>
              <a:defRPr/>
            </a:lvl4pPr>
            <a:lvl5pPr marL="2057400" indent="-228600">
              <a:buClrTx/>
              <a:buFont typeface="Arial" panose="020B0604020202020204" pitchFamily="34" charset="0"/>
              <a:buChar char="•"/>
              <a:defRPr/>
            </a:lvl5pPr>
          </a:lstStyle>
          <a:p>
            <a:pPr lvl="0"/>
            <a:r>
              <a:rPr lang="en-US" dirty="0"/>
              <a:t>TITLE</a:t>
            </a:r>
          </a:p>
        </p:txBody>
      </p:sp>
    </p:spTree>
    <p:extLst>
      <p:ext uri="{BB962C8B-B14F-4D97-AF65-F5344CB8AC3E}">
        <p14:creationId xmlns:p14="http://schemas.microsoft.com/office/powerpoint/2010/main" val="386932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Large content area">
    <p:spTree>
      <p:nvGrpSpPr>
        <p:cNvPr id="1" name=""/>
        <p:cNvGrpSpPr/>
        <p:nvPr/>
      </p:nvGrpSpPr>
      <p:grpSpPr>
        <a:xfrm>
          <a:off x="0" y="0"/>
          <a:ext cx="0" cy="0"/>
          <a:chOff x="0" y="0"/>
          <a:chExt cx="0" cy="0"/>
        </a:xfrm>
      </p:grpSpPr>
      <p:pic>
        <p:nvPicPr>
          <p:cNvPr id="5" name="esripowerpointcover v82.png" descr="/Users/paul/Desktop/Work/PM Comm Work/ESRI/2413 ESRI Literature/Powerpoint/esripowerpointcover v82.png">
            <a:extLst>
              <a:ext uri="{FF2B5EF4-FFF2-40B4-BE49-F238E27FC236}">
                <a16:creationId xmlns:a16="http://schemas.microsoft.com/office/drawing/2014/main" id="{915E3D1A-0339-4BED-BDAB-378BFF37905D}"/>
              </a:ext>
            </a:extLst>
          </p:cNvPr>
          <p:cNvPicPr>
            <a:picLocks noChangeAspect="1"/>
          </p:cNvPicPr>
          <p:nvPr userDrawn="1"/>
        </p:nvPicPr>
        <p:blipFill>
          <a:blip r:embed="rId2" r:link="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Rectangle 6">
            <a:extLst>
              <a:ext uri="{FF2B5EF4-FFF2-40B4-BE49-F238E27FC236}">
                <a16:creationId xmlns:a16="http://schemas.microsoft.com/office/drawing/2014/main" id="{2D58AC7E-A684-4869-9240-57DEFE0BD665}"/>
              </a:ext>
            </a:extLst>
          </p:cNvPr>
          <p:cNvSpPr/>
          <p:nvPr userDrawn="1"/>
        </p:nvSpPr>
        <p:spPr>
          <a:xfrm>
            <a:off x="1828799" y="6336883"/>
            <a:ext cx="4483019" cy="338554"/>
          </a:xfrm>
          <a:prstGeom prst="rect">
            <a:avLst/>
          </a:prstGeom>
        </p:spPr>
        <p:txBody>
          <a:bodyPr wrap="square">
            <a:spAutoFit/>
          </a:bodyPr>
          <a:lstStyle/>
          <a:p>
            <a:pPr algn="r"/>
            <a:r>
              <a:rPr lang="en-US" sz="1600" dirty="0">
                <a:solidFill>
                  <a:srgbClr val="182140"/>
                </a:solidFill>
                <a:latin typeface="+mn-lt"/>
                <a:cs typeface="DIN Next LT Pro"/>
              </a:rPr>
              <a:t>@</a:t>
            </a:r>
            <a:r>
              <a:rPr lang="en-US" sz="1600" dirty="0" err="1">
                <a:solidFill>
                  <a:srgbClr val="182140"/>
                </a:solidFill>
                <a:latin typeface="+mn-lt"/>
                <a:cs typeface="DIN Next LT Pro"/>
              </a:rPr>
              <a:t>ESRIDublin</a:t>
            </a:r>
            <a:r>
              <a:rPr lang="en-US" sz="1600" baseline="0" dirty="0">
                <a:solidFill>
                  <a:srgbClr val="182140"/>
                </a:solidFill>
                <a:latin typeface="+mn-lt"/>
                <a:cs typeface="DIN Next LT Pro"/>
              </a:rPr>
              <a:t>     </a:t>
            </a:r>
            <a:r>
              <a:rPr lang="en-US" sz="1600" dirty="0">
                <a:solidFill>
                  <a:srgbClr val="182140"/>
                </a:solidFill>
                <a:latin typeface="+mn-lt"/>
                <a:cs typeface="DIN Next LT Pro"/>
              </a:rPr>
              <a:t>#</a:t>
            </a:r>
            <a:r>
              <a:rPr lang="en-US" sz="1600" dirty="0" err="1">
                <a:solidFill>
                  <a:srgbClr val="182140"/>
                </a:solidFill>
                <a:latin typeface="+mn-lt"/>
                <a:cs typeface="DIN Next LT Pro"/>
              </a:rPr>
              <a:t>ESRIevents</a:t>
            </a:r>
            <a:r>
              <a:rPr lang="en-US" sz="1600" dirty="0">
                <a:solidFill>
                  <a:srgbClr val="182140"/>
                </a:solidFill>
                <a:latin typeface="+mn-lt"/>
                <a:cs typeface="DIN Next LT Pro"/>
              </a:rPr>
              <a:t>     #</a:t>
            </a:r>
            <a:r>
              <a:rPr lang="en-US" sz="1600" dirty="0" err="1">
                <a:solidFill>
                  <a:srgbClr val="182140"/>
                </a:solidFill>
                <a:latin typeface="+mn-lt"/>
                <a:cs typeface="DIN Next LT Pro"/>
              </a:rPr>
              <a:t>ESRIpublications</a:t>
            </a:r>
            <a:endParaRPr lang="en-US" sz="1600" dirty="0">
              <a:solidFill>
                <a:srgbClr val="182140"/>
              </a:solidFill>
              <a:latin typeface="+mn-lt"/>
              <a:cs typeface="DIN Next LT Pro"/>
            </a:endParaRPr>
          </a:p>
        </p:txBody>
      </p:sp>
      <p:sp>
        <p:nvSpPr>
          <p:cNvPr id="2" name="Rectangle 1">
            <a:extLst>
              <a:ext uri="{FF2B5EF4-FFF2-40B4-BE49-F238E27FC236}">
                <a16:creationId xmlns:a16="http://schemas.microsoft.com/office/drawing/2014/main" id="{1B76B337-88E6-4999-BE74-ACBAE2FA9515}"/>
              </a:ext>
            </a:extLst>
          </p:cNvPr>
          <p:cNvSpPr/>
          <p:nvPr userDrawn="1"/>
        </p:nvSpPr>
        <p:spPr>
          <a:xfrm>
            <a:off x="6501815" y="6308209"/>
            <a:ext cx="1326517" cy="369332"/>
          </a:xfrm>
          <a:prstGeom prst="rect">
            <a:avLst/>
          </a:prstGeom>
        </p:spPr>
        <p:txBody>
          <a:bodyPr wrap="none">
            <a:spAutoFit/>
          </a:bodyPr>
          <a:lstStyle/>
          <a:p>
            <a:r>
              <a:rPr lang="en-US" sz="1800" b="1" kern="1200" dirty="0">
                <a:solidFill>
                  <a:srgbClr val="182140"/>
                </a:solidFill>
                <a:latin typeface="+mn-lt"/>
                <a:ea typeface="+mn-ea"/>
                <a:cs typeface="DIN Next LT Pro"/>
              </a:rPr>
              <a:t>www.esri.ie</a:t>
            </a:r>
            <a:endParaRPr lang="en-IE" sz="1800" dirty="0"/>
          </a:p>
        </p:txBody>
      </p:sp>
      <p:sp>
        <p:nvSpPr>
          <p:cNvPr id="8" name="Slide Number Placeholder 5">
            <a:extLst>
              <a:ext uri="{FF2B5EF4-FFF2-40B4-BE49-F238E27FC236}">
                <a16:creationId xmlns:a16="http://schemas.microsoft.com/office/drawing/2014/main" id="{F2FE8BB4-D57E-433C-9B86-664E645741C1}"/>
              </a:ext>
            </a:extLst>
          </p:cNvPr>
          <p:cNvSpPr>
            <a:spLocks noGrp="1"/>
          </p:cNvSpPr>
          <p:nvPr>
            <p:ph type="sldNum" sz="quarter" idx="12"/>
          </p:nvPr>
        </p:nvSpPr>
        <p:spPr>
          <a:xfrm>
            <a:off x="-1549021" y="6397339"/>
            <a:ext cx="2133600" cy="365125"/>
          </a:xfrm>
          <a:prstGeom prst="rect">
            <a:avLst/>
          </a:prstGeom>
        </p:spPr>
        <p:txBody>
          <a:bodyPr/>
          <a:lstStyle>
            <a:lvl1pPr>
              <a:defRPr sz="1200"/>
            </a:lvl1pPr>
          </a:lstStyle>
          <a:p>
            <a:pPr algn="r"/>
            <a:fld id="{6032EFF6-B497-1D4E-A557-D85E06E93D4C}" type="slidenum">
              <a:rPr lang="en-US" smtClean="0">
                <a:solidFill>
                  <a:prstClr val="black"/>
                </a:solidFill>
              </a:rPr>
              <a:pPr algn="r"/>
              <a:t>‹#›</a:t>
            </a:fld>
            <a:endParaRPr lang="en-US" dirty="0">
              <a:solidFill>
                <a:prstClr val="black"/>
              </a:solidFill>
            </a:endParaRPr>
          </a:p>
        </p:txBody>
      </p:sp>
      <p:sp>
        <p:nvSpPr>
          <p:cNvPr id="9" name="Date Placeholder 3">
            <a:extLst>
              <a:ext uri="{FF2B5EF4-FFF2-40B4-BE49-F238E27FC236}">
                <a16:creationId xmlns:a16="http://schemas.microsoft.com/office/drawing/2014/main" id="{BA395D20-41D5-462A-8F6D-9ED7F7F2AA3A}"/>
              </a:ext>
            </a:extLst>
          </p:cNvPr>
          <p:cNvSpPr>
            <a:spLocks noGrp="1"/>
          </p:cNvSpPr>
          <p:nvPr>
            <p:ph type="dt" sz="half" idx="10"/>
          </p:nvPr>
        </p:nvSpPr>
        <p:spPr>
          <a:xfrm>
            <a:off x="570931" y="6397339"/>
            <a:ext cx="1585415" cy="365125"/>
          </a:xfrm>
          <a:prstGeom prst="rect">
            <a:avLst/>
          </a:prstGeom>
        </p:spPr>
        <p:txBody>
          <a:bodyPr/>
          <a:lstStyle>
            <a:lvl1pPr>
              <a:defRPr sz="1200"/>
            </a:lvl1pPr>
          </a:lstStyle>
          <a:p>
            <a:fld id="{176461CD-94D7-4E9C-B586-E36A3D3A8C47}" type="datetime3">
              <a:rPr lang="en-US" smtClean="0">
                <a:solidFill>
                  <a:prstClr val="black"/>
                </a:solidFill>
              </a:rPr>
              <a:t>12 June 2024</a:t>
            </a:fld>
            <a:endParaRPr lang="en-US" dirty="0">
              <a:solidFill>
                <a:prstClr val="black"/>
              </a:solidFill>
            </a:endParaRPr>
          </a:p>
        </p:txBody>
      </p:sp>
      <p:sp>
        <p:nvSpPr>
          <p:cNvPr id="4" name="Text Placeholder 3"/>
          <p:cNvSpPr>
            <a:spLocks noGrp="1"/>
          </p:cNvSpPr>
          <p:nvPr>
            <p:ph type="body" sz="quarter" idx="13" hasCustomPrompt="1"/>
          </p:nvPr>
        </p:nvSpPr>
        <p:spPr>
          <a:xfrm>
            <a:off x="1997075" y="314325"/>
            <a:ext cx="6759575" cy="614363"/>
          </a:xfrm>
        </p:spPr>
        <p:txBody>
          <a:bodyPr/>
          <a:lstStyle>
            <a:lvl1pPr marL="0" indent="0">
              <a:buClrTx/>
              <a:buFont typeface="Arial" panose="020B0604020202020204" pitchFamily="34" charset="0"/>
              <a:buNone/>
              <a:defRPr baseline="0"/>
            </a:lvl1pPr>
            <a:lvl2pPr marL="742950" indent="-285750">
              <a:buClrTx/>
              <a:buFont typeface="Arial" panose="020B0604020202020204" pitchFamily="34" charset="0"/>
              <a:buChar char="•"/>
              <a:defRPr/>
            </a:lvl2pPr>
            <a:lvl3pPr marL="1143000" indent="-228600">
              <a:buClrTx/>
              <a:buFont typeface="Arial" panose="020B0604020202020204" pitchFamily="34" charset="0"/>
              <a:buChar char="•"/>
              <a:defRPr/>
            </a:lvl3pPr>
            <a:lvl4pPr marL="1600200" indent="-228600">
              <a:buClrTx/>
              <a:buFont typeface="Arial" panose="020B0604020202020204" pitchFamily="34" charset="0"/>
              <a:buChar char="•"/>
              <a:defRPr/>
            </a:lvl4pPr>
            <a:lvl5pPr marL="2057400" indent="-228600">
              <a:buClrTx/>
              <a:buFont typeface="Arial" panose="020B0604020202020204" pitchFamily="34" charset="0"/>
              <a:buChar char="•"/>
              <a:defRPr/>
            </a:lvl5pPr>
          </a:lstStyle>
          <a:p>
            <a:pPr lvl="0"/>
            <a:r>
              <a:rPr lang="en-IE" dirty="0"/>
              <a:t>TITLE</a:t>
            </a:r>
          </a:p>
        </p:txBody>
      </p:sp>
      <p:sp>
        <p:nvSpPr>
          <p:cNvPr id="10" name="Content Placeholder 9"/>
          <p:cNvSpPr>
            <a:spLocks noGrp="1"/>
          </p:cNvSpPr>
          <p:nvPr>
            <p:ph sz="quarter" idx="14" hasCustomPrompt="1"/>
          </p:nvPr>
        </p:nvSpPr>
        <p:spPr>
          <a:xfrm>
            <a:off x="223838" y="1208088"/>
            <a:ext cx="8601075" cy="4891087"/>
          </a:xfrm>
        </p:spPr>
        <p:txBody>
          <a:bodyPr/>
          <a:lstStyle>
            <a:lvl1pPr marL="0" indent="0">
              <a:buClrTx/>
              <a:buFont typeface="Arial" panose="020B0604020202020204" pitchFamily="34" charset="0"/>
              <a:buNone/>
              <a:defRPr baseline="0"/>
            </a:lvl1pPr>
            <a:lvl2pPr marL="742950" indent="-285750">
              <a:buClrTx/>
              <a:buFont typeface="Arial" panose="020B0604020202020204" pitchFamily="34" charset="0"/>
              <a:buChar char="•"/>
              <a:defRPr/>
            </a:lvl2pPr>
            <a:lvl3pPr marL="1143000" indent="-228600">
              <a:buClrTx/>
              <a:buFont typeface="Arial" panose="020B0604020202020204" pitchFamily="34" charset="0"/>
              <a:buChar char="•"/>
              <a:defRPr/>
            </a:lvl3pPr>
            <a:lvl4pPr marL="1600200" indent="-228600">
              <a:buClrTx/>
              <a:buFont typeface="Arial" panose="020B0604020202020204" pitchFamily="34" charset="0"/>
              <a:buChar char="•"/>
              <a:defRPr/>
            </a:lvl4pPr>
            <a:lvl5pPr marL="2057400" indent="-228600">
              <a:buClrTx/>
              <a:buFont typeface="Arial" panose="020B0604020202020204" pitchFamily="34" charset="0"/>
              <a:buChar char="•"/>
              <a:defRPr/>
            </a:lvl5pPr>
          </a:lstStyle>
          <a:p>
            <a:pPr lvl="0"/>
            <a:r>
              <a:rPr lang="en-US" dirty="0"/>
              <a:t>Content</a:t>
            </a:r>
            <a:endParaRPr lang="en-IE" dirty="0"/>
          </a:p>
        </p:txBody>
      </p:sp>
    </p:spTree>
    <p:extLst>
      <p:ext uri="{BB962C8B-B14F-4D97-AF65-F5344CB8AC3E}">
        <p14:creationId xmlns:p14="http://schemas.microsoft.com/office/powerpoint/2010/main" val="410562285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file://localhost/Users/paul/Desktop/Work/PM%20Comm%20Work/ESRI/2413%20ESRI%20Literature/Powerpoint/esripowerpointcover%20v8.png" TargetMode="Externa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ga-IE" dirty="0"/>
              <a:t>Click to edit Master title style</a:t>
            </a:r>
            <a:endParaRPr lang="en-US" dirty="0"/>
          </a:p>
        </p:txBody>
      </p:sp>
      <p:sp>
        <p:nvSpPr>
          <p:cNvPr id="3" name="Text Placeholder 2"/>
          <p:cNvSpPr>
            <a:spLocks noGrp="1"/>
          </p:cNvSpPr>
          <p:nvPr>
            <p:ph type="body" idx="1"/>
          </p:nvPr>
        </p:nvSpPr>
        <p:spPr>
          <a:xfrm>
            <a:off x="457200" y="1600200"/>
            <a:ext cx="8229600" cy="4354681"/>
          </a:xfrm>
          <a:prstGeom prst="rect">
            <a:avLst/>
          </a:prstGeom>
        </p:spPr>
        <p:txBody>
          <a:bodyPr vert="horz" lIns="91440" tIns="45720" rIns="91440" bIns="45720" rtlCol="0">
            <a:normAutofit/>
          </a:bodyPr>
          <a:lstStyle/>
          <a:p>
            <a:pPr lvl="0"/>
            <a:r>
              <a:rPr lang="ga-IE" dirty="0"/>
              <a:t>Click to edit Master text styles</a:t>
            </a:r>
          </a:p>
          <a:p>
            <a:pPr lvl="1"/>
            <a:r>
              <a:rPr lang="ga-IE" dirty="0"/>
              <a:t>Second level</a:t>
            </a:r>
          </a:p>
          <a:p>
            <a:pPr lvl="2"/>
            <a:r>
              <a:rPr lang="ga-IE" dirty="0"/>
              <a:t>Third level</a:t>
            </a:r>
          </a:p>
          <a:p>
            <a:pPr lvl="3"/>
            <a:r>
              <a:rPr lang="ga-IE" dirty="0"/>
              <a:t>Fourth level</a:t>
            </a:r>
          </a:p>
          <a:p>
            <a:pPr lvl="4"/>
            <a:r>
              <a:rPr lang="ga-IE" dirty="0"/>
              <a:t>Fifth level</a:t>
            </a:r>
            <a:endParaRPr lang="en-US" dirty="0"/>
          </a:p>
        </p:txBody>
      </p:sp>
      <p:sp>
        <p:nvSpPr>
          <p:cNvPr id="5" name="Footer Placeholder 4"/>
          <p:cNvSpPr>
            <a:spLocks noGrp="1"/>
          </p:cNvSpPr>
          <p:nvPr>
            <p:ph type="ftr" sz="quarter" idx="3"/>
          </p:nvPr>
        </p:nvSpPr>
        <p:spPr>
          <a:xfrm>
            <a:off x="457200" y="6293630"/>
            <a:ext cx="2895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pic>
        <p:nvPicPr>
          <p:cNvPr id="8" name="esripowerpointcover v8.png" descr="/Users/paul/Desktop/Work/PM Comm Work/ESRI/2413 ESRI Literature/Powerpoint/esripowerpointcover v8.png"/>
          <p:cNvPicPr>
            <a:picLocks noChangeAspect="1"/>
          </p:cNvPicPr>
          <p:nvPr userDrawn="1"/>
        </p:nvPicPr>
        <p:blipFill>
          <a:blip r:embed="rId5" r:link="rId6"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Rectangle 5">
            <a:extLst>
              <a:ext uri="{FF2B5EF4-FFF2-40B4-BE49-F238E27FC236}">
                <a16:creationId xmlns:a16="http://schemas.microsoft.com/office/drawing/2014/main" id="{CF2B4F3B-FAF1-49E7-B28C-C05D4937F710}"/>
              </a:ext>
            </a:extLst>
          </p:cNvPr>
          <p:cNvSpPr/>
          <p:nvPr userDrawn="1"/>
        </p:nvSpPr>
        <p:spPr>
          <a:xfrm>
            <a:off x="1921421" y="6300920"/>
            <a:ext cx="5329921" cy="338554"/>
          </a:xfrm>
          <a:prstGeom prst="rect">
            <a:avLst/>
          </a:prstGeom>
        </p:spPr>
        <p:txBody>
          <a:bodyPr wrap="none">
            <a:spAutoFit/>
          </a:bodyPr>
          <a:lstStyle/>
          <a:p>
            <a:pPr algn="r"/>
            <a:r>
              <a:rPr lang="en-US" sz="1600" dirty="0">
                <a:solidFill>
                  <a:srgbClr val="182140"/>
                </a:solidFill>
                <a:latin typeface="+mj-lt"/>
                <a:cs typeface="DIN Next LT Pro"/>
              </a:rPr>
              <a:t>www.esri.ie</a:t>
            </a:r>
            <a:r>
              <a:rPr lang="en-US" sz="1600" baseline="0" dirty="0">
                <a:solidFill>
                  <a:srgbClr val="182140"/>
                </a:solidFill>
                <a:latin typeface="+mj-lt"/>
                <a:cs typeface="DIN Next LT Pro"/>
              </a:rPr>
              <a:t>   </a:t>
            </a:r>
            <a:r>
              <a:rPr lang="en-US" sz="1600" dirty="0">
                <a:solidFill>
                  <a:srgbClr val="182140"/>
                </a:solidFill>
                <a:latin typeface="+mj-lt"/>
                <a:cs typeface="DIN Next LT Pro"/>
              </a:rPr>
              <a:t>@</a:t>
            </a:r>
            <a:r>
              <a:rPr lang="en-US" sz="1600" dirty="0" err="1">
                <a:solidFill>
                  <a:srgbClr val="182140"/>
                </a:solidFill>
                <a:latin typeface="+mj-lt"/>
                <a:cs typeface="DIN Next LT Pro"/>
              </a:rPr>
              <a:t>ESRIDublin</a:t>
            </a:r>
            <a:r>
              <a:rPr lang="en-US" sz="1600" baseline="0" dirty="0">
                <a:solidFill>
                  <a:srgbClr val="182140"/>
                </a:solidFill>
                <a:latin typeface="+mj-lt"/>
                <a:cs typeface="DIN Next LT Pro"/>
              </a:rPr>
              <a:t>     </a:t>
            </a:r>
            <a:r>
              <a:rPr lang="en-US" sz="1600" dirty="0">
                <a:solidFill>
                  <a:srgbClr val="182140"/>
                </a:solidFill>
                <a:latin typeface="+mj-lt"/>
                <a:cs typeface="DIN Next LT Pro"/>
              </a:rPr>
              <a:t>#</a:t>
            </a:r>
            <a:r>
              <a:rPr lang="en-US" sz="1600" dirty="0" err="1">
                <a:solidFill>
                  <a:srgbClr val="182140"/>
                </a:solidFill>
                <a:latin typeface="+mj-lt"/>
                <a:cs typeface="DIN Next LT Pro"/>
              </a:rPr>
              <a:t>ESRIevents</a:t>
            </a:r>
            <a:r>
              <a:rPr lang="en-US" sz="1600" dirty="0">
                <a:solidFill>
                  <a:srgbClr val="182140"/>
                </a:solidFill>
                <a:latin typeface="+mj-lt"/>
                <a:cs typeface="DIN Next LT Pro"/>
              </a:rPr>
              <a:t>     #</a:t>
            </a:r>
            <a:r>
              <a:rPr lang="en-US" sz="1600" dirty="0" err="1">
                <a:solidFill>
                  <a:srgbClr val="182140"/>
                </a:solidFill>
                <a:latin typeface="+mj-lt"/>
                <a:cs typeface="DIN Next LT Pro"/>
              </a:rPr>
              <a:t>ESRIpublications</a:t>
            </a:r>
            <a:endParaRPr lang="en-US" sz="1600" dirty="0">
              <a:solidFill>
                <a:srgbClr val="182140"/>
              </a:solidFill>
              <a:latin typeface="+mj-lt"/>
              <a:cs typeface="DIN Next LT Pro"/>
            </a:endParaRPr>
          </a:p>
        </p:txBody>
      </p:sp>
      <p:sp>
        <p:nvSpPr>
          <p:cNvPr id="7" name="Date Placeholder 3">
            <a:extLst>
              <a:ext uri="{FF2B5EF4-FFF2-40B4-BE49-F238E27FC236}">
                <a16:creationId xmlns:a16="http://schemas.microsoft.com/office/drawing/2014/main" id="{9B5C6CDB-F91D-496E-B5A5-CB48DA75B86D}"/>
              </a:ext>
            </a:extLst>
          </p:cNvPr>
          <p:cNvSpPr>
            <a:spLocks noGrp="1"/>
          </p:cNvSpPr>
          <p:nvPr>
            <p:ph type="dt" sz="half" idx="2"/>
          </p:nvPr>
        </p:nvSpPr>
        <p:spPr>
          <a:xfrm>
            <a:off x="599506" y="6349714"/>
            <a:ext cx="1585415" cy="365125"/>
          </a:xfrm>
          <a:prstGeom prst="rect">
            <a:avLst/>
          </a:prstGeom>
        </p:spPr>
        <p:txBody>
          <a:bodyPr/>
          <a:lstStyle>
            <a:lvl1pPr>
              <a:defRPr sz="1200"/>
            </a:lvl1pPr>
          </a:lstStyle>
          <a:p>
            <a:fld id="{176461CD-94D7-4E9C-B586-E36A3D3A8C47}" type="datetime3">
              <a:rPr lang="en-US" smtClean="0">
                <a:solidFill>
                  <a:prstClr val="black"/>
                </a:solidFill>
              </a:rPr>
              <a:t>12 June 2024</a:t>
            </a:fld>
            <a:endParaRPr lang="en-US" dirty="0">
              <a:solidFill>
                <a:prstClr val="black"/>
              </a:solidFill>
            </a:endParaRPr>
          </a:p>
        </p:txBody>
      </p:sp>
      <p:sp>
        <p:nvSpPr>
          <p:cNvPr id="9" name="Slide Number Placeholder 5">
            <a:extLst>
              <a:ext uri="{FF2B5EF4-FFF2-40B4-BE49-F238E27FC236}">
                <a16:creationId xmlns:a16="http://schemas.microsoft.com/office/drawing/2014/main" id="{52180F9D-AE94-4596-BED8-AFBA57A8F315}"/>
              </a:ext>
            </a:extLst>
          </p:cNvPr>
          <p:cNvSpPr>
            <a:spLocks noGrp="1"/>
          </p:cNvSpPr>
          <p:nvPr>
            <p:ph type="sldNum" sz="quarter" idx="4"/>
          </p:nvPr>
        </p:nvSpPr>
        <p:spPr>
          <a:xfrm>
            <a:off x="-1529971" y="6349714"/>
            <a:ext cx="2133600" cy="365125"/>
          </a:xfrm>
          <a:prstGeom prst="rect">
            <a:avLst/>
          </a:prstGeom>
        </p:spPr>
        <p:txBody>
          <a:bodyPr/>
          <a:lstStyle>
            <a:lvl1pPr>
              <a:defRPr sz="1200"/>
            </a:lvl1pPr>
          </a:lstStyle>
          <a:p>
            <a:pPr algn="r"/>
            <a:fld id="{6032EFF6-B497-1D4E-A557-D85E06E93D4C}" type="slidenum">
              <a:rPr lang="en-US" smtClean="0">
                <a:solidFill>
                  <a:prstClr val="black"/>
                </a:solidFill>
              </a:rPr>
              <a:pPr algn="r"/>
              <a:t>‹#›</a:t>
            </a:fld>
            <a:endParaRPr lang="en-US" dirty="0">
              <a:solidFill>
                <a:prstClr val="black"/>
              </a:solidFill>
            </a:endParaRPr>
          </a:p>
        </p:txBody>
      </p:sp>
    </p:spTree>
    <p:extLst>
      <p:ext uri="{BB962C8B-B14F-4D97-AF65-F5344CB8AC3E}">
        <p14:creationId xmlns:p14="http://schemas.microsoft.com/office/powerpoint/2010/main" val="2256757739"/>
      </p:ext>
    </p:extLst>
  </p:cSld>
  <p:clrMap bg1="lt1" tx1="dk1" bg2="lt2" tx2="dk2" accent1="accent1" accent2="accent2" accent3="accent3" accent4="accent4" accent5="accent5" accent6="accent6" hlink="hlink" folHlink="folHlink"/>
  <p:sldLayoutIdLst>
    <p:sldLayoutId id="2147483664" r:id="rId1"/>
    <p:sldLayoutId id="2147483663" r:id="rId2"/>
    <p:sldLayoutId id="2147483665" r:id="rId3"/>
  </p:sldLayoutIdLst>
  <p:hf hdr="0" ftr="0"/>
  <p:txStyles>
    <p:titleStyle>
      <a:lvl1pPr algn="l" defTabSz="457200" rtl="0" eaLnBrk="1" latinLnBrk="0" hangingPunct="1">
        <a:spcBef>
          <a:spcPct val="0"/>
        </a:spcBef>
        <a:buNone/>
        <a:defRPr sz="4000" kern="1200">
          <a:solidFill>
            <a:schemeClr val="tx1"/>
          </a:solidFill>
          <a:latin typeface="+mj-lt"/>
          <a:ea typeface="+mj-ea"/>
          <a:cs typeface="+mj-cs"/>
        </a:defRPr>
      </a:lvl1pPr>
    </p:titleStyle>
    <p:bodyStyle>
      <a:lvl1pPr marL="342900" indent="-342900" algn="l" defTabSz="457200" rtl="0" eaLnBrk="1" latinLnBrk="0" hangingPunct="1">
        <a:spcBef>
          <a:spcPct val="20000"/>
        </a:spcBef>
        <a:buClr>
          <a:srgbClr val="AD1120"/>
        </a:buClr>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Clr>
          <a:srgbClr val="AD1120"/>
        </a:buClr>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Clr>
          <a:srgbClr val="AD1120"/>
        </a:buClr>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1.xml"/><Relationship Id="rId1" Type="http://schemas.openxmlformats.org/officeDocument/2006/relationships/slideLayout" Target="../slideLayouts/slideLayout3.xml"/><Relationship Id="rId4" Type="http://schemas.openxmlformats.org/officeDocument/2006/relationships/chart" Target="../charts/chart2.xml"/></Relationships>
</file>

<file path=ppt/slides/_rels/slide2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5.xml"/><Relationship Id="rId1" Type="http://schemas.openxmlformats.org/officeDocument/2006/relationships/slideLayout" Target="../slideLayouts/slideLayout3.xml"/><Relationship Id="rId4" Type="http://schemas.openxmlformats.org/officeDocument/2006/relationships/chart" Target="../charts/chart6.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p:txBody>
          <a:bodyPr>
            <a:normAutofit fontScale="92500"/>
          </a:bodyPr>
          <a:lstStyle/>
          <a:p>
            <a:pPr algn="ctr">
              <a:lnSpc>
                <a:spcPct val="150000"/>
              </a:lnSpc>
            </a:pPr>
            <a:r>
              <a:rPr lang="en-US" sz="4000" b="1" dirty="0"/>
              <a:t>Budget Perspectives 2025</a:t>
            </a:r>
            <a:endParaRPr lang="en-IE" sz="4000" dirty="0"/>
          </a:p>
        </p:txBody>
      </p:sp>
      <p:sp>
        <p:nvSpPr>
          <p:cNvPr id="4" name="Title 1"/>
          <p:cNvSpPr txBox="1">
            <a:spLocks/>
          </p:cNvSpPr>
          <p:nvPr/>
        </p:nvSpPr>
        <p:spPr>
          <a:xfrm>
            <a:off x="399668" y="1922801"/>
            <a:ext cx="2649525" cy="4171690"/>
          </a:xfrm>
          <a:prstGeom prst="rect">
            <a:avLst/>
          </a:prstGeom>
        </p:spPr>
        <p:txBody>
          <a:bodyPr vert="horz" lIns="91440" tIns="45720" rIns="91440" bIns="45720" rtlCol="0" anchor="ctr">
            <a:noAutofit/>
          </a:bodyPr>
          <a:lstStyle>
            <a:lvl1pPr algn="l" defTabSz="457200" rtl="0" eaLnBrk="1" latinLnBrk="0" hangingPunct="1">
              <a:spcBef>
                <a:spcPct val="0"/>
              </a:spcBef>
              <a:buNone/>
              <a:defRPr sz="4000" kern="1200">
                <a:solidFill>
                  <a:schemeClr val="tx1"/>
                </a:solidFill>
                <a:latin typeface="+mj-lt"/>
                <a:ea typeface="+mj-ea"/>
                <a:cs typeface="+mj-cs"/>
              </a:defRPr>
            </a:lvl1pPr>
          </a:lstStyle>
          <a:p>
            <a:r>
              <a:rPr lang="en-US" sz="1600" dirty="0">
                <a:solidFill>
                  <a:schemeClr val="bg1"/>
                </a:solidFill>
                <a:cs typeface="DIN Next LT Pro"/>
              </a:rPr>
              <a:t>DATE</a:t>
            </a:r>
          </a:p>
          <a:p>
            <a:r>
              <a:rPr lang="en-US" sz="1600" dirty="0">
                <a:solidFill>
                  <a:schemeClr val="bg2">
                    <a:lumMod val="75000"/>
                  </a:schemeClr>
                </a:solidFill>
                <a:cs typeface="DIN Next LT Pro"/>
              </a:rPr>
              <a:t>13</a:t>
            </a:r>
            <a:r>
              <a:rPr lang="en-US" sz="1600" baseline="30000" dirty="0">
                <a:solidFill>
                  <a:schemeClr val="bg2">
                    <a:lumMod val="75000"/>
                  </a:schemeClr>
                </a:solidFill>
                <a:cs typeface="DIN Next LT Pro"/>
              </a:rPr>
              <a:t>th</a:t>
            </a:r>
            <a:r>
              <a:rPr lang="en-US" sz="1600" dirty="0">
                <a:solidFill>
                  <a:schemeClr val="bg2">
                    <a:lumMod val="75000"/>
                  </a:schemeClr>
                </a:solidFill>
                <a:cs typeface="DIN Next LT Pro"/>
              </a:rPr>
              <a:t> June 2024</a:t>
            </a:r>
            <a:endParaRPr lang="en-US" sz="1600" dirty="0">
              <a:solidFill>
                <a:schemeClr val="bg1"/>
              </a:solidFill>
              <a:cs typeface="DIN Next LT Pro"/>
            </a:endParaRPr>
          </a:p>
          <a:p>
            <a:r>
              <a:rPr lang="en-US" sz="1600" dirty="0">
                <a:solidFill>
                  <a:schemeClr val="bg1"/>
                </a:solidFill>
                <a:cs typeface="DIN Next LT Pro"/>
              </a:rPr>
              <a:t>VENUE</a:t>
            </a:r>
          </a:p>
          <a:p>
            <a:r>
              <a:rPr lang="en-US" sz="1600" dirty="0">
                <a:solidFill>
                  <a:schemeClr val="bg2">
                    <a:lumMod val="75000"/>
                  </a:schemeClr>
                </a:solidFill>
              </a:rPr>
              <a:t>ESRI</a:t>
            </a:r>
          </a:p>
        </p:txBody>
      </p:sp>
    </p:spTree>
    <p:extLst>
      <p:ext uri="{BB962C8B-B14F-4D97-AF65-F5344CB8AC3E}">
        <p14:creationId xmlns:p14="http://schemas.microsoft.com/office/powerpoint/2010/main" val="12102422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8269ABF-67FA-364E-327A-3BBF79D57170}"/>
              </a:ext>
            </a:extLst>
          </p:cNvPr>
          <p:cNvSpPr>
            <a:spLocks noGrp="1"/>
          </p:cNvSpPr>
          <p:nvPr>
            <p:ph type="sldNum" sz="quarter" idx="12"/>
          </p:nvPr>
        </p:nvSpPr>
        <p:spPr/>
        <p:txBody>
          <a:bodyPr/>
          <a:lstStyle/>
          <a:p>
            <a:pPr algn="r"/>
            <a:fld id="{6032EFF6-B497-1D4E-A557-D85E06E93D4C}" type="slidenum">
              <a:rPr lang="en-US" smtClean="0">
                <a:solidFill>
                  <a:prstClr val="black"/>
                </a:solidFill>
              </a:rPr>
              <a:pPr algn="r"/>
              <a:t>10</a:t>
            </a:fld>
            <a:endParaRPr lang="en-US" dirty="0">
              <a:solidFill>
                <a:prstClr val="black"/>
              </a:solidFill>
            </a:endParaRPr>
          </a:p>
        </p:txBody>
      </p:sp>
      <p:sp>
        <p:nvSpPr>
          <p:cNvPr id="3" name="Date Placeholder 2">
            <a:extLst>
              <a:ext uri="{FF2B5EF4-FFF2-40B4-BE49-F238E27FC236}">
                <a16:creationId xmlns:a16="http://schemas.microsoft.com/office/drawing/2014/main" id="{B794B57D-AE71-E3BA-BAFA-F1A9E281E2C1}"/>
              </a:ext>
            </a:extLst>
          </p:cNvPr>
          <p:cNvSpPr>
            <a:spLocks noGrp="1"/>
          </p:cNvSpPr>
          <p:nvPr>
            <p:ph type="dt" sz="half" idx="10"/>
          </p:nvPr>
        </p:nvSpPr>
        <p:spPr/>
        <p:txBody>
          <a:bodyPr/>
          <a:lstStyle/>
          <a:p>
            <a:fld id="{176461CD-94D7-4E9C-B586-E36A3D3A8C47}" type="datetime3">
              <a:rPr lang="en-US" smtClean="0">
                <a:solidFill>
                  <a:prstClr val="black"/>
                </a:solidFill>
              </a:rPr>
              <a:t>12 June 2024</a:t>
            </a:fld>
            <a:endParaRPr lang="en-US" dirty="0">
              <a:solidFill>
                <a:prstClr val="black"/>
              </a:solidFill>
            </a:endParaRPr>
          </a:p>
        </p:txBody>
      </p:sp>
      <p:sp>
        <p:nvSpPr>
          <p:cNvPr id="4" name="Text Placeholder 3">
            <a:extLst>
              <a:ext uri="{FF2B5EF4-FFF2-40B4-BE49-F238E27FC236}">
                <a16:creationId xmlns:a16="http://schemas.microsoft.com/office/drawing/2014/main" id="{A17900F9-95A7-D390-FE6C-5D10EEAC649C}"/>
              </a:ext>
            </a:extLst>
          </p:cNvPr>
          <p:cNvSpPr>
            <a:spLocks noGrp="1"/>
          </p:cNvSpPr>
          <p:nvPr>
            <p:ph type="body" sz="quarter" idx="13"/>
          </p:nvPr>
        </p:nvSpPr>
        <p:spPr/>
        <p:txBody>
          <a:bodyPr/>
          <a:lstStyle/>
          <a:p>
            <a:r>
              <a:rPr lang="en-IE" dirty="0"/>
              <a:t>Generosity of banded approach</a:t>
            </a:r>
          </a:p>
          <a:p>
            <a:endParaRPr lang="en-IE" dirty="0"/>
          </a:p>
        </p:txBody>
      </p:sp>
      <p:graphicFrame>
        <p:nvGraphicFramePr>
          <p:cNvPr id="9" name="Content Placeholder 8">
            <a:extLst>
              <a:ext uri="{FF2B5EF4-FFF2-40B4-BE49-F238E27FC236}">
                <a16:creationId xmlns:a16="http://schemas.microsoft.com/office/drawing/2014/main" id="{D57C5814-1488-27D8-E3C2-A50024489437}"/>
              </a:ext>
            </a:extLst>
          </p:cNvPr>
          <p:cNvGraphicFramePr>
            <a:graphicFrameLocks noGrp="1"/>
          </p:cNvGraphicFramePr>
          <p:nvPr>
            <p:ph sz="quarter" idx="14"/>
            <p:extLst>
              <p:ext uri="{D42A27DB-BD31-4B8C-83A1-F6EECF244321}">
                <p14:modId xmlns:p14="http://schemas.microsoft.com/office/powerpoint/2010/main" val="1292755888"/>
              </p:ext>
            </p:extLst>
          </p:nvPr>
        </p:nvGraphicFramePr>
        <p:xfrm>
          <a:off x="790806" y="1111828"/>
          <a:ext cx="7366057" cy="4759035"/>
        </p:xfrm>
        <a:graphic>
          <a:graphicData uri="http://schemas.openxmlformats.org/drawingml/2006/table">
            <a:tbl>
              <a:tblPr firstRow="1" firstCol="1" bandRow="1"/>
              <a:tblGrid>
                <a:gridCol w="1896097">
                  <a:extLst>
                    <a:ext uri="{9D8B030D-6E8A-4147-A177-3AD203B41FA5}">
                      <a16:colId xmlns:a16="http://schemas.microsoft.com/office/drawing/2014/main" val="76169727"/>
                    </a:ext>
                  </a:extLst>
                </a:gridCol>
                <a:gridCol w="1423331">
                  <a:extLst>
                    <a:ext uri="{9D8B030D-6E8A-4147-A177-3AD203B41FA5}">
                      <a16:colId xmlns:a16="http://schemas.microsoft.com/office/drawing/2014/main" val="1623643376"/>
                    </a:ext>
                  </a:extLst>
                </a:gridCol>
                <a:gridCol w="2022894">
                  <a:extLst>
                    <a:ext uri="{9D8B030D-6E8A-4147-A177-3AD203B41FA5}">
                      <a16:colId xmlns:a16="http://schemas.microsoft.com/office/drawing/2014/main" val="3179964273"/>
                    </a:ext>
                  </a:extLst>
                </a:gridCol>
                <a:gridCol w="2023735">
                  <a:extLst>
                    <a:ext uri="{9D8B030D-6E8A-4147-A177-3AD203B41FA5}">
                      <a16:colId xmlns:a16="http://schemas.microsoft.com/office/drawing/2014/main" val="3644000704"/>
                    </a:ext>
                  </a:extLst>
                </a:gridCol>
              </a:tblGrid>
              <a:tr h="1141503">
                <a:tc>
                  <a:txBody>
                    <a:bodyPr/>
                    <a:lstStyle/>
                    <a:p>
                      <a:pPr algn="ctr">
                        <a:lnSpc>
                          <a:spcPct val="115000"/>
                        </a:lnSpc>
                        <a:spcAft>
                          <a:spcPts val="1000"/>
                        </a:spcAft>
                      </a:pPr>
                      <a:r>
                        <a:rPr lang="en-IE" sz="1800" b="1">
                          <a:solidFill>
                            <a:srgbClr val="FFFFFF"/>
                          </a:solidFill>
                          <a:effectLst/>
                          <a:highlight>
                            <a:srgbClr val="1F355E"/>
                          </a:highlight>
                          <a:latin typeface="Calibri" panose="020F0502020204030204" pitchFamily="34" charset="0"/>
                          <a:ea typeface="Times New Roman" panose="02020603050405020304" pitchFamily="18" charset="0"/>
                          <a:cs typeface="Calibri" panose="020F0502020204030204" pitchFamily="34" charset="0"/>
                        </a:rPr>
                        <a:t>Yearly Average Contributions</a:t>
                      </a:r>
                      <a:endParaRPr lang="en-IE" sz="1800">
                        <a:effectLst/>
                        <a:highlight>
                          <a:srgbClr val="1F355E"/>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1F355E"/>
                    </a:solidFill>
                  </a:tcPr>
                </a:tc>
                <a:tc>
                  <a:txBody>
                    <a:bodyPr/>
                    <a:lstStyle/>
                    <a:p>
                      <a:pPr algn="ctr">
                        <a:lnSpc>
                          <a:spcPct val="115000"/>
                        </a:lnSpc>
                        <a:spcAft>
                          <a:spcPts val="1000"/>
                        </a:spcAft>
                      </a:pPr>
                      <a:r>
                        <a:rPr lang="en-IE" sz="1800" b="1">
                          <a:solidFill>
                            <a:srgbClr val="FFFFFF"/>
                          </a:solidFill>
                          <a:effectLst/>
                          <a:highlight>
                            <a:srgbClr val="1F355E"/>
                          </a:highlight>
                          <a:latin typeface="Calibri" panose="020F0502020204030204" pitchFamily="34" charset="0"/>
                          <a:ea typeface="Times New Roman" panose="02020603050405020304" pitchFamily="18" charset="0"/>
                          <a:cs typeface="Calibri" panose="020F0502020204030204" pitchFamily="34" charset="0"/>
                        </a:rPr>
                        <a:t>YAM</a:t>
                      </a:r>
                      <a:endParaRPr lang="en-IE" sz="1800">
                        <a:effectLst/>
                        <a:highlight>
                          <a:srgbClr val="1F355E"/>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1F355E"/>
                    </a:solidFill>
                  </a:tcPr>
                </a:tc>
                <a:tc>
                  <a:txBody>
                    <a:bodyPr/>
                    <a:lstStyle/>
                    <a:p>
                      <a:pPr algn="ctr">
                        <a:lnSpc>
                          <a:spcPct val="115000"/>
                        </a:lnSpc>
                        <a:spcAft>
                          <a:spcPts val="1000"/>
                        </a:spcAft>
                      </a:pPr>
                      <a:r>
                        <a:rPr lang="en-IE" sz="1800" b="1" dirty="0">
                          <a:solidFill>
                            <a:srgbClr val="FFFFFF"/>
                          </a:solidFill>
                          <a:effectLst/>
                          <a:highlight>
                            <a:srgbClr val="1F355E"/>
                          </a:highlight>
                          <a:latin typeface="Calibri" panose="020F0502020204030204" pitchFamily="34" charset="0"/>
                          <a:ea typeface="Times New Roman" panose="02020603050405020304" pitchFamily="18" charset="0"/>
                          <a:cs typeface="Calibri" panose="020F0502020204030204" pitchFamily="34" charset="0"/>
                        </a:rPr>
                        <a:t>Equivalent TCA rate**</a:t>
                      </a:r>
                      <a:endParaRPr lang="en-IE" sz="1800" dirty="0">
                        <a:effectLst/>
                        <a:highlight>
                          <a:srgbClr val="1F355E"/>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1F355E"/>
                    </a:solidFill>
                  </a:tcPr>
                </a:tc>
                <a:tc>
                  <a:txBody>
                    <a:bodyPr/>
                    <a:lstStyle/>
                    <a:p>
                      <a:pPr algn="ctr">
                        <a:lnSpc>
                          <a:spcPct val="115000"/>
                        </a:lnSpc>
                        <a:spcAft>
                          <a:spcPts val="1000"/>
                        </a:spcAft>
                      </a:pPr>
                      <a:r>
                        <a:rPr lang="en-IE" sz="1800" b="1" dirty="0">
                          <a:solidFill>
                            <a:srgbClr val="FFFFFF"/>
                          </a:solidFill>
                          <a:effectLst/>
                          <a:highlight>
                            <a:srgbClr val="1F355E"/>
                          </a:highlight>
                          <a:latin typeface="Calibri" panose="020F0502020204030204" pitchFamily="34" charset="0"/>
                          <a:ea typeface="Times New Roman" panose="02020603050405020304" pitchFamily="18" charset="0"/>
                          <a:cs typeface="Calibri" panose="020F0502020204030204" pitchFamily="34" charset="0"/>
                        </a:rPr>
                        <a:t>% Difference TCA v YAM</a:t>
                      </a:r>
                      <a:endParaRPr lang="en-IE" sz="1800" dirty="0">
                        <a:effectLst/>
                        <a:highlight>
                          <a:srgbClr val="1F355E"/>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1F355E"/>
                    </a:solidFill>
                  </a:tcPr>
                </a:tc>
                <a:extLst>
                  <a:ext uri="{0D108BD9-81ED-4DB2-BD59-A6C34878D82A}">
                    <a16:rowId xmlns:a16="http://schemas.microsoft.com/office/drawing/2014/main" val="2611773045"/>
                  </a:ext>
                </a:extLst>
              </a:tr>
              <a:tr h="602922">
                <a:tc>
                  <a:txBody>
                    <a:bodyPr/>
                    <a:lstStyle/>
                    <a:p>
                      <a:pPr indent="104140">
                        <a:lnSpc>
                          <a:spcPct val="115000"/>
                        </a:lnSpc>
                        <a:spcAft>
                          <a:spcPts val="1000"/>
                        </a:spcAft>
                      </a:pPr>
                      <a:r>
                        <a:rPr lang="en-IE" sz="1800" b="1" dirty="0">
                          <a:solidFill>
                            <a:srgbClr val="000000"/>
                          </a:solidFill>
                          <a:effectLst/>
                          <a:highlight>
                            <a:srgbClr val="DBE5F1"/>
                          </a:highlight>
                          <a:latin typeface="Calibri" panose="020F0502020204030204" pitchFamily="34" charset="0"/>
                          <a:ea typeface="Times New Roman" panose="02020603050405020304" pitchFamily="18" charset="0"/>
                          <a:cs typeface="Calibri" panose="020F0502020204030204" pitchFamily="34" charset="0"/>
                        </a:rPr>
                        <a:t>48 +</a:t>
                      </a:r>
                      <a:endParaRPr lang="en-IE" sz="1800" dirty="0">
                        <a:effectLst/>
                        <a:highlight>
                          <a:srgbClr val="DBE5F1"/>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a:lnSpc>
                          <a:spcPct val="115000"/>
                        </a:lnSpc>
                        <a:spcAft>
                          <a:spcPts val="1000"/>
                        </a:spcAft>
                      </a:pPr>
                      <a:r>
                        <a:rPr lang="en-IE" sz="1800" dirty="0">
                          <a:solidFill>
                            <a:srgbClr val="000000"/>
                          </a:solidFill>
                          <a:effectLst/>
                          <a:highlight>
                            <a:srgbClr val="DBE5F1"/>
                          </a:highlight>
                          <a:latin typeface="Calibri" panose="020F0502020204030204" pitchFamily="34" charset="0"/>
                          <a:ea typeface="Times New Roman" panose="02020603050405020304" pitchFamily="18" charset="0"/>
                          <a:cs typeface="Calibri" panose="020F0502020204030204" pitchFamily="34" charset="0"/>
                        </a:rPr>
                        <a:t>€277.30</a:t>
                      </a:r>
                      <a:endParaRPr lang="en-IE" sz="1800" dirty="0">
                        <a:effectLst/>
                        <a:highlight>
                          <a:srgbClr val="DBE5F1"/>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a:lnSpc>
                          <a:spcPct val="115000"/>
                        </a:lnSpc>
                        <a:spcAft>
                          <a:spcPts val="1000"/>
                        </a:spcAft>
                      </a:pPr>
                      <a:r>
                        <a:rPr lang="en-IE" sz="1800" dirty="0">
                          <a:solidFill>
                            <a:srgbClr val="000000"/>
                          </a:solidFill>
                          <a:effectLst/>
                          <a:highlight>
                            <a:srgbClr val="DBE5F1"/>
                          </a:highlight>
                          <a:latin typeface="Calibri" panose="020F0502020204030204" pitchFamily="34" charset="0"/>
                          <a:ea typeface="Times New Roman" panose="02020603050405020304" pitchFamily="18" charset="0"/>
                          <a:cs typeface="Calibri" panose="020F0502020204030204" pitchFamily="34" charset="0"/>
                        </a:rPr>
                        <a:t>€255.97 - €277.3</a:t>
                      </a:r>
                      <a:endParaRPr lang="en-IE" sz="1800" dirty="0">
                        <a:effectLst/>
                        <a:highlight>
                          <a:srgbClr val="DBE5F1"/>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a:lnSpc>
                          <a:spcPct val="115000"/>
                        </a:lnSpc>
                        <a:spcAft>
                          <a:spcPts val="1000"/>
                        </a:spcAft>
                      </a:pPr>
                      <a:r>
                        <a:rPr lang="en-IE" sz="1800" dirty="0">
                          <a:solidFill>
                            <a:srgbClr val="000000"/>
                          </a:solidFill>
                          <a:effectLst/>
                          <a:highlight>
                            <a:srgbClr val="DBE5F1"/>
                          </a:highlight>
                          <a:latin typeface="Calibri" panose="020F0502020204030204" pitchFamily="34" charset="0"/>
                          <a:ea typeface="Times New Roman" panose="02020603050405020304" pitchFamily="18" charset="0"/>
                          <a:cs typeface="Calibri" panose="020F0502020204030204" pitchFamily="34" charset="0"/>
                        </a:rPr>
                        <a:t>0%/-8%</a:t>
                      </a:r>
                      <a:endParaRPr lang="en-IE" sz="1800" dirty="0">
                        <a:effectLst/>
                        <a:highlight>
                          <a:srgbClr val="DBE5F1"/>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extLst>
                  <a:ext uri="{0D108BD9-81ED-4DB2-BD59-A6C34878D82A}">
                    <a16:rowId xmlns:a16="http://schemas.microsoft.com/office/drawing/2014/main" val="2662025723"/>
                  </a:ext>
                </a:extLst>
              </a:tr>
              <a:tr h="602922">
                <a:tc>
                  <a:txBody>
                    <a:bodyPr/>
                    <a:lstStyle/>
                    <a:p>
                      <a:pPr indent="104140">
                        <a:lnSpc>
                          <a:spcPct val="115000"/>
                        </a:lnSpc>
                        <a:spcAft>
                          <a:spcPts val="1000"/>
                        </a:spcAft>
                      </a:pPr>
                      <a:r>
                        <a:rPr lang="en-IE" sz="1800" b="1" dirty="0">
                          <a:solidFill>
                            <a:srgbClr val="000000"/>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40 – 47</a:t>
                      </a:r>
                      <a:endParaRPr lang="en-IE" sz="1800" dirty="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n-IE" sz="1800" dirty="0">
                          <a:solidFill>
                            <a:srgbClr val="000000"/>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€271.90</a:t>
                      </a:r>
                      <a:endParaRPr lang="en-IE" sz="1800" dirty="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n-IE" sz="1800" dirty="0">
                          <a:solidFill>
                            <a:srgbClr val="000000"/>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€213.31 - €250.64</a:t>
                      </a:r>
                      <a:endParaRPr lang="en-IE" sz="1800" dirty="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n-IE" sz="1800" dirty="0">
                          <a:solidFill>
                            <a:srgbClr val="000000"/>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-8%/-22%</a:t>
                      </a:r>
                      <a:endParaRPr lang="en-IE" sz="1800" dirty="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extLst>
                  <a:ext uri="{0D108BD9-81ED-4DB2-BD59-A6C34878D82A}">
                    <a16:rowId xmlns:a16="http://schemas.microsoft.com/office/drawing/2014/main" val="4148548557"/>
                  </a:ext>
                </a:extLst>
              </a:tr>
              <a:tr h="602922">
                <a:tc>
                  <a:txBody>
                    <a:bodyPr/>
                    <a:lstStyle/>
                    <a:p>
                      <a:pPr indent="104140">
                        <a:lnSpc>
                          <a:spcPct val="115000"/>
                        </a:lnSpc>
                        <a:spcAft>
                          <a:spcPts val="1000"/>
                        </a:spcAft>
                      </a:pPr>
                      <a:r>
                        <a:rPr lang="en-IE" sz="1800" b="1">
                          <a:solidFill>
                            <a:srgbClr val="000000"/>
                          </a:solidFill>
                          <a:effectLst/>
                          <a:highlight>
                            <a:srgbClr val="DBE5F1"/>
                          </a:highlight>
                          <a:latin typeface="Calibri" panose="020F0502020204030204" pitchFamily="34" charset="0"/>
                          <a:ea typeface="Times New Roman" panose="02020603050405020304" pitchFamily="18" charset="0"/>
                          <a:cs typeface="Calibri" panose="020F0502020204030204" pitchFamily="34" charset="0"/>
                        </a:rPr>
                        <a:t>30 – 39</a:t>
                      </a:r>
                      <a:endParaRPr lang="en-IE" sz="1800">
                        <a:effectLst/>
                        <a:highlight>
                          <a:srgbClr val="DBE5F1"/>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a:lnSpc>
                          <a:spcPct val="115000"/>
                        </a:lnSpc>
                        <a:spcAft>
                          <a:spcPts val="1000"/>
                        </a:spcAft>
                      </a:pPr>
                      <a:r>
                        <a:rPr lang="en-IE" sz="1800">
                          <a:solidFill>
                            <a:srgbClr val="000000"/>
                          </a:solidFill>
                          <a:effectLst/>
                          <a:highlight>
                            <a:srgbClr val="DBE5F1"/>
                          </a:highlight>
                          <a:latin typeface="Calibri" panose="020F0502020204030204" pitchFamily="34" charset="0"/>
                          <a:ea typeface="Times New Roman" panose="02020603050405020304" pitchFamily="18" charset="0"/>
                          <a:cs typeface="Calibri" panose="020F0502020204030204" pitchFamily="34" charset="0"/>
                        </a:rPr>
                        <a:t>€249.30</a:t>
                      </a:r>
                      <a:endParaRPr lang="en-IE" sz="1800">
                        <a:effectLst/>
                        <a:highlight>
                          <a:srgbClr val="DBE5F1"/>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a:lnSpc>
                          <a:spcPct val="115000"/>
                        </a:lnSpc>
                        <a:spcAft>
                          <a:spcPts val="1000"/>
                        </a:spcAft>
                      </a:pPr>
                      <a:r>
                        <a:rPr lang="en-IE" sz="1800" dirty="0">
                          <a:solidFill>
                            <a:srgbClr val="000000"/>
                          </a:solidFill>
                          <a:effectLst/>
                          <a:highlight>
                            <a:srgbClr val="DBE5F1"/>
                          </a:highlight>
                          <a:latin typeface="Calibri" panose="020F0502020204030204" pitchFamily="34" charset="0"/>
                          <a:ea typeface="Times New Roman" panose="02020603050405020304" pitchFamily="18" charset="0"/>
                          <a:cs typeface="Calibri" panose="020F0502020204030204" pitchFamily="34" charset="0"/>
                        </a:rPr>
                        <a:t>€159.98 - €207.98</a:t>
                      </a:r>
                      <a:endParaRPr lang="en-IE" sz="1800" dirty="0">
                        <a:effectLst/>
                        <a:highlight>
                          <a:srgbClr val="DBE5F1"/>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a:lnSpc>
                          <a:spcPct val="115000"/>
                        </a:lnSpc>
                        <a:spcAft>
                          <a:spcPts val="1000"/>
                        </a:spcAft>
                      </a:pPr>
                      <a:r>
                        <a:rPr lang="en-IE" sz="1800" dirty="0">
                          <a:solidFill>
                            <a:srgbClr val="000000"/>
                          </a:solidFill>
                          <a:effectLst/>
                          <a:highlight>
                            <a:srgbClr val="DBE5F1"/>
                          </a:highlight>
                          <a:latin typeface="Calibri" panose="020F0502020204030204" pitchFamily="34" charset="0"/>
                          <a:ea typeface="Times New Roman" panose="02020603050405020304" pitchFamily="18" charset="0"/>
                          <a:cs typeface="Calibri" panose="020F0502020204030204" pitchFamily="34" charset="0"/>
                        </a:rPr>
                        <a:t>-17%/-36%</a:t>
                      </a:r>
                      <a:endParaRPr lang="en-IE" sz="1800" dirty="0">
                        <a:effectLst/>
                        <a:highlight>
                          <a:srgbClr val="DBE5F1"/>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extLst>
                  <a:ext uri="{0D108BD9-81ED-4DB2-BD59-A6C34878D82A}">
                    <a16:rowId xmlns:a16="http://schemas.microsoft.com/office/drawing/2014/main" val="2461846372"/>
                  </a:ext>
                </a:extLst>
              </a:tr>
              <a:tr h="602922">
                <a:tc>
                  <a:txBody>
                    <a:bodyPr/>
                    <a:lstStyle/>
                    <a:p>
                      <a:pPr indent="104140">
                        <a:lnSpc>
                          <a:spcPct val="115000"/>
                        </a:lnSpc>
                        <a:spcAft>
                          <a:spcPts val="1000"/>
                        </a:spcAft>
                      </a:pPr>
                      <a:r>
                        <a:rPr lang="en-IE" sz="1800" b="1" dirty="0">
                          <a:solidFill>
                            <a:srgbClr val="000000"/>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20 – 29</a:t>
                      </a:r>
                      <a:endParaRPr lang="en-IE" sz="1800" dirty="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n-IE" sz="1800" dirty="0">
                          <a:solidFill>
                            <a:srgbClr val="000000"/>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€236.10</a:t>
                      </a:r>
                      <a:endParaRPr lang="en-IE" sz="1800" dirty="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n-IE" sz="1800" dirty="0">
                          <a:solidFill>
                            <a:srgbClr val="000000"/>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€106.65 - €154.65</a:t>
                      </a:r>
                      <a:endParaRPr lang="en-IE" sz="1800" dirty="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n-IE" sz="1800" dirty="0">
                          <a:solidFill>
                            <a:srgbClr val="000000"/>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-34%/-55%</a:t>
                      </a:r>
                      <a:endParaRPr lang="en-IE" sz="1800" dirty="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extLst>
                  <a:ext uri="{0D108BD9-81ED-4DB2-BD59-A6C34878D82A}">
                    <a16:rowId xmlns:a16="http://schemas.microsoft.com/office/drawing/2014/main" val="1360000029"/>
                  </a:ext>
                </a:extLst>
              </a:tr>
              <a:tr h="602922">
                <a:tc>
                  <a:txBody>
                    <a:bodyPr/>
                    <a:lstStyle/>
                    <a:p>
                      <a:pPr indent="104140">
                        <a:lnSpc>
                          <a:spcPct val="115000"/>
                        </a:lnSpc>
                        <a:spcAft>
                          <a:spcPts val="1000"/>
                        </a:spcAft>
                      </a:pPr>
                      <a:r>
                        <a:rPr lang="en-IE" sz="1800" b="1" dirty="0">
                          <a:solidFill>
                            <a:srgbClr val="000000"/>
                          </a:solidFill>
                          <a:effectLst/>
                          <a:highlight>
                            <a:srgbClr val="DBE5F1"/>
                          </a:highlight>
                          <a:latin typeface="Calibri" panose="020F0502020204030204" pitchFamily="34" charset="0"/>
                          <a:ea typeface="Times New Roman" panose="02020603050405020304" pitchFamily="18" charset="0"/>
                          <a:cs typeface="Calibri" panose="020F0502020204030204" pitchFamily="34" charset="0"/>
                        </a:rPr>
                        <a:t>15 – 19</a:t>
                      </a:r>
                      <a:endParaRPr lang="en-IE" sz="1800" dirty="0">
                        <a:effectLst/>
                        <a:highlight>
                          <a:srgbClr val="DBE5F1"/>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a:lnSpc>
                          <a:spcPct val="115000"/>
                        </a:lnSpc>
                        <a:spcAft>
                          <a:spcPts val="1000"/>
                        </a:spcAft>
                      </a:pPr>
                      <a:r>
                        <a:rPr lang="en-IE" sz="1800">
                          <a:solidFill>
                            <a:srgbClr val="000000"/>
                          </a:solidFill>
                          <a:effectLst/>
                          <a:highlight>
                            <a:srgbClr val="DBE5F1"/>
                          </a:highlight>
                          <a:latin typeface="Calibri" panose="020F0502020204030204" pitchFamily="34" charset="0"/>
                          <a:ea typeface="Times New Roman" panose="02020603050405020304" pitchFamily="18" charset="0"/>
                          <a:cs typeface="Calibri" panose="020F0502020204030204" pitchFamily="34" charset="0"/>
                        </a:rPr>
                        <a:t>€180.70</a:t>
                      </a:r>
                      <a:endParaRPr lang="en-IE" sz="1800">
                        <a:effectLst/>
                        <a:highlight>
                          <a:srgbClr val="DBE5F1"/>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a:lnSpc>
                          <a:spcPct val="115000"/>
                        </a:lnSpc>
                        <a:spcAft>
                          <a:spcPts val="1000"/>
                        </a:spcAft>
                      </a:pPr>
                      <a:r>
                        <a:rPr lang="en-IE" sz="1800">
                          <a:solidFill>
                            <a:srgbClr val="000000"/>
                          </a:solidFill>
                          <a:effectLst/>
                          <a:highlight>
                            <a:srgbClr val="DBE5F1"/>
                          </a:highlight>
                          <a:latin typeface="Calibri" panose="020F0502020204030204" pitchFamily="34" charset="0"/>
                          <a:ea typeface="Times New Roman" panose="02020603050405020304" pitchFamily="18" charset="0"/>
                          <a:cs typeface="Calibri" panose="020F0502020204030204" pitchFamily="34" charset="0"/>
                        </a:rPr>
                        <a:t>€79.99 - €101.32</a:t>
                      </a:r>
                      <a:endParaRPr lang="en-IE" sz="1800">
                        <a:effectLst/>
                        <a:highlight>
                          <a:srgbClr val="DBE5F1"/>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a:lnSpc>
                          <a:spcPct val="115000"/>
                        </a:lnSpc>
                        <a:spcAft>
                          <a:spcPts val="1000"/>
                        </a:spcAft>
                      </a:pPr>
                      <a:r>
                        <a:rPr lang="en-IE" sz="1800" dirty="0">
                          <a:solidFill>
                            <a:srgbClr val="000000"/>
                          </a:solidFill>
                          <a:effectLst/>
                          <a:highlight>
                            <a:srgbClr val="DBE5F1"/>
                          </a:highlight>
                          <a:latin typeface="Calibri" panose="020F0502020204030204" pitchFamily="34" charset="0"/>
                          <a:ea typeface="Times New Roman" panose="02020603050405020304" pitchFamily="18" charset="0"/>
                          <a:cs typeface="Calibri" panose="020F0502020204030204" pitchFamily="34" charset="0"/>
                        </a:rPr>
                        <a:t>-44%/-56%</a:t>
                      </a:r>
                      <a:endParaRPr lang="en-IE" sz="1800" dirty="0">
                        <a:effectLst/>
                        <a:highlight>
                          <a:srgbClr val="DBE5F1"/>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extLst>
                  <a:ext uri="{0D108BD9-81ED-4DB2-BD59-A6C34878D82A}">
                    <a16:rowId xmlns:a16="http://schemas.microsoft.com/office/drawing/2014/main" val="2058280817"/>
                  </a:ext>
                </a:extLst>
              </a:tr>
              <a:tr h="602922">
                <a:tc>
                  <a:txBody>
                    <a:bodyPr/>
                    <a:lstStyle/>
                    <a:p>
                      <a:pPr indent="104140">
                        <a:lnSpc>
                          <a:spcPct val="115000"/>
                        </a:lnSpc>
                        <a:spcAft>
                          <a:spcPts val="1000"/>
                        </a:spcAft>
                      </a:pPr>
                      <a:r>
                        <a:rPr lang="en-IE" sz="1800" b="1">
                          <a:solidFill>
                            <a:srgbClr val="000000"/>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10 – 14</a:t>
                      </a:r>
                      <a:endParaRPr lang="en-IE" sz="180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n-IE" sz="1800" dirty="0">
                          <a:solidFill>
                            <a:srgbClr val="000000"/>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€110.80</a:t>
                      </a:r>
                      <a:endParaRPr lang="en-IE" sz="1800" dirty="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n-IE" sz="1800" dirty="0">
                          <a:solidFill>
                            <a:srgbClr val="000000"/>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€53.33 - €74.66</a:t>
                      </a:r>
                      <a:endParaRPr lang="en-IE" sz="1800" dirty="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n-IE" sz="1800" dirty="0">
                          <a:solidFill>
                            <a:srgbClr val="000000"/>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-33%/-52%</a:t>
                      </a:r>
                      <a:endParaRPr lang="en-IE" sz="1800" dirty="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extLst>
                  <a:ext uri="{0D108BD9-81ED-4DB2-BD59-A6C34878D82A}">
                    <a16:rowId xmlns:a16="http://schemas.microsoft.com/office/drawing/2014/main" val="1632686791"/>
                  </a:ext>
                </a:extLst>
              </a:tr>
            </a:tbl>
          </a:graphicData>
        </a:graphic>
      </p:graphicFrame>
      <p:sp>
        <p:nvSpPr>
          <p:cNvPr id="11" name="TextBox 10">
            <a:extLst>
              <a:ext uri="{FF2B5EF4-FFF2-40B4-BE49-F238E27FC236}">
                <a16:creationId xmlns:a16="http://schemas.microsoft.com/office/drawing/2014/main" id="{2EE17533-863B-CB87-30E7-FCBDC37531E7}"/>
              </a:ext>
            </a:extLst>
          </p:cNvPr>
          <p:cNvSpPr txBox="1"/>
          <p:nvPr/>
        </p:nvSpPr>
        <p:spPr>
          <a:xfrm>
            <a:off x="790805" y="5949435"/>
            <a:ext cx="5126247" cy="369332"/>
          </a:xfrm>
          <a:prstGeom prst="rect">
            <a:avLst/>
          </a:prstGeom>
          <a:noFill/>
        </p:spPr>
        <p:txBody>
          <a:bodyPr wrap="square">
            <a:spAutoFit/>
          </a:bodyPr>
          <a:lstStyle/>
          <a:p>
            <a:pPr marR="521970" indent="-539750" algn="l">
              <a:spcAft>
                <a:spcPts val="1200"/>
              </a:spcAft>
            </a:pPr>
            <a:r>
              <a:rPr lang="en-IE" sz="1800" b="0" i="0" dirty="0">
                <a:effectLst/>
                <a:latin typeface="Calibri" panose="020F0502020204030204" pitchFamily="34" charset="0"/>
                <a:ea typeface="Batang" panose="02030600000101010101" pitchFamily="18" charset="-127"/>
                <a:cs typeface="Times New Roman" panose="02020603050405020304" pitchFamily="18" charset="0"/>
              </a:rPr>
              <a:t>** based on 40 years of contributions.</a:t>
            </a:r>
            <a:endParaRPr lang="en-IE" sz="2000" b="1" i="1" dirty="0">
              <a:effectLst/>
              <a:latin typeface="Calibri" panose="020F0502020204030204" pitchFamily="34" charset="0"/>
              <a:ea typeface="Batang" panose="02030600000101010101" pitchFamily="18" charset="-127"/>
              <a:cs typeface="Times New Roman" panose="02020603050405020304" pitchFamily="18" charset="0"/>
            </a:endParaRPr>
          </a:p>
        </p:txBody>
      </p:sp>
    </p:spTree>
    <p:extLst>
      <p:ext uri="{BB962C8B-B14F-4D97-AF65-F5344CB8AC3E}">
        <p14:creationId xmlns:p14="http://schemas.microsoft.com/office/powerpoint/2010/main" val="6528499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8269ABF-67FA-364E-327A-3BBF79D57170}"/>
              </a:ext>
            </a:extLst>
          </p:cNvPr>
          <p:cNvSpPr>
            <a:spLocks noGrp="1"/>
          </p:cNvSpPr>
          <p:nvPr>
            <p:ph type="sldNum" sz="quarter" idx="12"/>
          </p:nvPr>
        </p:nvSpPr>
        <p:spPr/>
        <p:txBody>
          <a:bodyPr/>
          <a:lstStyle/>
          <a:p>
            <a:pPr algn="r"/>
            <a:fld id="{6032EFF6-B497-1D4E-A557-D85E06E93D4C}" type="slidenum">
              <a:rPr lang="en-US" smtClean="0">
                <a:solidFill>
                  <a:prstClr val="black"/>
                </a:solidFill>
              </a:rPr>
              <a:pPr algn="r"/>
              <a:t>11</a:t>
            </a:fld>
            <a:endParaRPr lang="en-US" dirty="0">
              <a:solidFill>
                <a:prstClr val="black"/>
              </a:solidFill>
            </a:endParaRPr>
          </a:p>
        </p:txBody>
      </p:sp>
      <p:sp>
        <p:nvSpPr>
          <p:cNvPr id="3" name="Date Placeholder 2">
            <a:extLst>
              <a:ext uri="{FF2B5EF4-FFF2-40B4-BE49-F238E27FC236}">
                <a16:creationId xmlns:a16="http://schemas.microsoft.com/office/drawing/2014/main" id="{B794B57D-AE71-E3BA-BAFA-F1A9E281E2C1}"/>
              </a:ext>
            </a:extLst>
          </p:cNvPr>
          <p:cNvSpPr>
            <a:spLocks noGrp="1"/>
          </p:cNvSpPr>
          <p:nvPr>
            <p:ph type="dt" sz="half" idx="10"/>
          </p:nvPr>
        </p:nvSpPr>
        <p:spPr/>
        <p:txBody>
          <a:bodyPr/>
          <a:lstStyle/>
          <a:p>
            <a:fld id="{176461CD-94D7-4E9C-B586-E36A3D3A8C47}" type="datetime3">
              <a:rPr lang="en-US" smtClean="0">
                <a:solidFill>
                  <a:prstClr val="black"/>
                </a:solidFill>
              </a:rPr>
              <a:t>12 June 2024</a:t>
            </a:fld>
            <a:endParaRPr lang="en-US" dirty="0">
              <a:solidFill>
                <a:prstClr val="black"/>
              </a:solidFill>
            </a:endParaRPr>
          </a:p>
        </p:txBody>
      </p:sp>
      <p:sp>
        <p:nvSpPr>
          <p:cNvPr id="4" name="Text Placeholder 3">
            <a:extLst>
              <a:ext uri="{FF2B5EF4-FFF2-40B4-BE49-F238E27FC236}">
                <a16:creationId xmlns:a16="http://schemas.microsoft.com/office/drawing/2014/main" id="{A17900F9-95A7-D390-FE6C-5D10EEAC649C}"/>
              </a:ext>
            </a:extLst>
          </p:cNvPr>
          <p:cNvSpPr>
            <a:spLocks noGrp="1"/>
          </p:cNvSpPr>
          <p:nvPr>
            <p:ph type="body" sz="quarter" idx="13"/>
          </p:nvPr>
        </p:nvSpPr>
        <p:spPr/>
        <p:txBody>
          <a:bodyPr/>
          <a:lstStyle/>
          <a:p>
            <a:r>
              <a:rPr lang="en-IE" dirty="0"/>
              <a:t>Generosity of banded approach</a:t>
            </a:r>
          </a:p>
          <a:p>
            <a:endParaRPr lang="en-IE" dirty="0"/>
          </a:p>
        </p:txBody>
      </p:sp>
      <p:graphicFrame>
        <p:nvGraphicFramePr>
          <p:cNvPr id="9" name="Content Placeholder 8">
            <a:extLst>
              <a:ext uri="{FF2B5EF4-FFF2-40B4-BE49-F238E27FC236}">
                <a16:creationId xmlns:a16="http://schemas.microsoft.com/office/drawing/2014/main" id="{D57C5814-1488-27D8-E3C2-A50024489437}"/>
              </a:ext>
            </a:extLst>
          </p:cNvPr>
          <p:cNvGraphicFramePr>
            <a:graphicFrameLocks noGrp="1"/>
          </p:cNvGraphicFramePr>
          <p:nvPr>
            <p:ph sz="quarter" idx="14"/>
            <p:extLst>
              <p:ext uri="{D42A27DB-BD31-4B8C-83A1-F6EECF244321}">
                <p14:modId xmlns:p14="http://schemas.microsoft.com/office/powerpoint/2010/main" val="212372576"/>
              </p:ext>
            </p:extLst>
          </p:nvPr>
        </p:nvGraphicFramePr>
        <p:xfrm>
          <a:off x="790806" y="1111828"/>
          <a:ext cx="7366057" cy="4759035"/>
        </p:xfrm>
        <a:graphic>
          <a:graphicData uri="http://schemas.openxmlformats.org/drawingml/2006/table">
            <a:tbl>
              <a:tblPr firstRow="1" firstCol="1" bandRow="1"/>
              <a:tblGrid>
                <a:gridCol w="1896097">
                  <a:extLst>
                    <a:ext uri="{9D8B030D-6E8A-4147-A177-3AD203B41FA5}">
                      <a16:colId xmlns:a16="http://schemas.microsoft.com/office/drawing/2014/main" val="76169727"/>
                    </a:ext>
                  </a:extLst>
                </a:gridCol>
                <a:gridCol w="1423331">
                  <a:extLst>
                    <a:ext uri="{9D8B030D-6E8A-4147-A177-3AD203B41FA5}">
                      <a16:colId xmlns:a16="http://schemas.microsoft.com/office/drawing/2014/main" val="1623643376"/>
                    </a:ext>
                  </a:extLst>
                </a:gridCol>
                <a:gridCol w="2022894">
                  <a:extLst>
                    <a:ext uri="{9D8B030D-6E8A-4147-A177-3AD203B41FA5}">
                      <a16:colId xmlns:a16="http://schemas.microsoft.com/office/drawing/2014/main" val="3179964273"/>
                    </a:ext>
                  </a:extLst>
                </a:gridCol>
                <a:gridCol w="2023735">
                  <a:extLst>
                    <a:ext uri="{9D8B030D-6E8A-4147-A177-3AD203B41FA5}">
                      <a16:colId xmlns:a16="http://schemas.microsoft.com/office/drawing/2014/main" val="3644000704"/>
                    </a:ext>
                  </a:extLst>
                </a:gridCol>
              </a:tblGrid>
              <a:tr h="1141503">
                <a:tc>
                  <a:txBody>
                    <a:bodyPr/>
                    <a:lstStyle/>
                    <a:p>
                      <a:pPr algn="ctr">
                        <a:lnSpc>
                          <a:spcPct val="115000"/>
                        </a:lnSpc>
                        <a:spcAft>
                          <a:spcPts val="1000"/>
                        </a:spcAft>
                      </a:pPr>
                      <a:r>
                        <a:rPr lang="en-IE" sz="1800" b="1">
                          <a:solidFill>
                            <a:srgbClr val="FFFFFF"/>
                          </a:solidFill>
                          <a:effectLst/>
                          <a:highlight>
                            <a:srgbClr val="1F355E"/>
                          </a:highlight>
                          <a:latin typeface="Calibri" panose="020F0502020204030204" pitchFamily="34" charset="0"/>
                          <a:ea typeface="Times New Roman" panose="02020603050405020304" pitchFamily="18" charset="0"/>
                          <a:cs typeface="Calibri" panose="020F0502020204030204" pitchFamily="34" charset="0"/>
                        </a:rPr>
                        <a:t>Yearly Average Contributions</a:t>
                      </a:r>
                      <a:endParaRPr lang="en-IE" sz="1800">
                        <a:effectLst/>
                        <a:highlight>
                          <a:srgbClr val="1F355E"/>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1F355E"/>
                    </a:solidFill>
                  </a:tcPr>
                </a:tc>
                <a:tc>
                  <a:txBody>
                    <a:bodyPr/>
                    <a:lstStyle/>
                    <a:p>
                      <a:pPr algn="ctr">
                        <a:lnSpc>
                          <a:spcPct val="115000"/>
                        </a:lnSpc>
                        <a:spcAft>
                          <a:spcPts val="1000"/>
                        </a:spcAft>
                      </a:pPr>
                      <a:r>
                        <a:rPr lang="en-IE" sz="1800" b="1">
                          <a:solidFill>
                            <a:srgbClr val="FFFFFF"/>
                          </a:solidFill>
                          <a:effectLst/>
                          <a:highlight>
                            <a:srgbClr val="1F355E"/>
                          </a:highlight>
                          <a:latin typeface="Calibri" panose="020F0502020204030204" pitchFamily="34" charset="0"/>
                          <a:ea typeface="Times New Roman" panose="02020603050405020304" pitchFamily="18" charset="0"/>
                          <a:cs typeface="Calibri" panose="020F0502020204030204" pitchFamily="34" charset="0"/>
                        </a:rPr>
                        <a:t>YAM</a:t>
                      </a:r>
                      <a:endParaRPr lang="en-IE" sz="1800">
                        <a:effectLst/>
                        <a:highlight>
                          <a:srgbClr val="1F355E"/>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1F355E"/>
                    </a:solidFill>
                  </a:tcPr>
                </a:tc>
                <a:tc>
                  <a:txBody>
                    <a:bodyPr/>
                    <a:lstStyle/>
                    <a:p>
                      <a:pPr algn="ctr">
                        <a:lnSpc>
                          <a:spcPct val="115000"/>
                        </a:lnSpc>
                        <a:spcAft>
                          <a:spcPts val="1000"/>
                        </a:spcAft>
                      </a:pPr>
                      <a:r>
                        <a:rPr lang="en-IE" sz="1800" b="1" dirty="0">
                          <a:solidFill>
                            <a:srgbClr val="FFFFFF"/>
                          </a:solidFill>
                          <a:effectLst/>
                          <a:highlight>
                            <a:srgbClr val="1F355E"/>
                          </a:highlight>
                          <a:latin typeface="Calibri" panose="020F0502020204030204" pitchFamily="34" charset="0"/>
                          <a:ea typeface="Times New Roman" panose="02020603050405020304" pitchFamily="18" charset="0"/>
                          <a:cs typeface="Calibri" panose="020F0502020204030204" pitchFamily="34" charset="0"/>
                        </a:rPr>
                        <a:t>Equivalent TCA rate**</a:t>
                      </a:r>
                      <a:endParaRPr lang="en-IE" sz="1800" dirty="0">
                        <a:effectLst/>
                        <a:highlight>
                          <a:srgbClr val="1F355E"/>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1F355E"/>
                    </a:solidFill>
                  </a:tcPr>
                </a:tc>
                <a:tc>
                  <a:txBody>
                    <a:bodyPr/>
                    <a:lstStyle/>
                    <a:p>
                      <a:pPr algn="ctr">
                        <a:lnSpc>
                          <a:spcPct val="115000"/>
                        </a:lnSpc>
                        <a:spcAft>
                          <a:spcPts val="1000"/>
                        </a:spcAft>
                      </a:pPr>
                      <a:r>
                        <a:rPr lang="en-IE" sz="1800" b="1" dirty="0">
                          <a:solidFill>
                            <a:srgbClr val="FFFFFF"/>
                          </a:solidFill>
                          <a:effectLst/>
                          <a:highlight>
                            <a:srgbClr val="1F355E"/>
                          </a:highlight>
                          <a:latin typeface="Calibri" panose="020F0502020204030204" pitchFamily="34" charset="0"/>
                          <a:ea typeface="Times New Roman" panose="02020603050405020304" pitchFamily="18" charset="0"/>
                          <a:cs typeface="Calibri" panose="020F0502020204030204" pitchFamily="34" charset="0"/>
                        </a:rPr>
                        <a:t>% Difference TCA v YAM</a:t>
                      </a:r>
                      <a:endParaRPr lang="en-IE" sz="1800" dirty="0">
                        <a:effectLst/>
                        <a:highlight>
                          <a:srgbClr val="1F355E"/>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1F355E"/>
                    </a:solidFill>
                  </a:tcPr>
                </a:tc>
                <a:extLst>
                  <a:ext uri="{0D108BD9-81ED-4DB2-BD59-A6C34878D82A}">
                    <a16:rowId xmlns:a16="http://schemas.microsoft.com/office/drawing/2014/main" val="2611773045"/>
                  </a:ext>
                </a:extLst>
              </a:tr>
              <a:tr h="602922">
                <a:tc>
                  <a:txBody>
                    <a:bodyPr/>
                    <a:lstStyle/>
                    <a:p>
                      <a:pPr indent="104140">
                        <a:lnSpc>
                          <a:spcPct val="115000"/>
                        </a:lnSpc>
                        <a:spcAft>
                          <a:spcPts val="1000"/>
                        </a:spcAft>
                      </a:pPr>
                      <a:r>
                        <a:rPr lang="en-IE" sz="1800" b="1" dirty="0">
                          <a:solidFill>
                            <a:srgbClr val="000000"/>
                          </a:solidFill>
                          <a:effectLst/>
                          <a:highlight>
                            <a:srgbClr val="DBE5F1"/>
                          </a:highlight>
                          <a:latin typeface="Calibri" panose="020F0502020204030204" pitchFamily="34" charset="0"/>
                          <a:ea typeface="Times New Roman" panose="02020603050405020304" pitchFamily="18" charset="0"/>
                          <a:cs typeface="Calibri" panose="020F0502020204030204" pitchFamily="34" charset="0"/>
                        </a:rPr>
                        <a:t>48 +</a:t>
                      </a:r>
                      <a:endParaRPr lang="en-IE" sz="1800" dirty="0">
                        <a:effectLst/>
                        <a:highlight>
                          <a:srgbClr val="DBE5F1"/>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a:lnSpc>
                          <a:spcPct val="115000"/>
                        </a:lnSpc>
                        <a:spcAft>
                          <a:spcPts val="1000"/>
                        </a:spcAft>
                      </a:pPr>
                      <a:r>
                        <a:rPr lang="en-IE" sz="1800" dirty="0">
                          <a:solidFill>
                            <a:srgbClr val="000000"/>
                          </a:solidFill>
                          <a:effectLst/>
                          <a:highlight>
                            <a:srgbClr val="DBE5F1"/>
                          </a:highlight>
                          <a:latin typeface="Calibri" panose="020F0502020204030204" pitchFamily="34" charset="0"/>
                          <a:ea typeface="Times New Roman" panose="02020603050405020304" pitchFamily="18" charset="0"/>
                          <a:cs typeface="Calibri" panose="020F0502020204030204" pitchFamily="34" charset="0"/>
                        </a:rPr>
                        <a:t>€277.30</a:t>
                      </a:r>
                      <a:endParaRPr lang="en-IE" sz="1800" dirty="0">
                        <a:effectLst/>
                        <a:highlight>
                          <a:srgbClr val="DBE5F1"/>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a:lnSpc>
                          <a:spcPct val="115000"/>
                        </a:lnSpc>
                        <a:spcAft>
                          <a:spcPts val="1000"/>
                        </a:spcAft>
                      </a:pPr>
                      <a:r>
                        <a:rPr lang="en-IE" sz="1800" dirty="0">
                          <a:solidFill>
                            <a:srgbClr val="000000"/>
                          </a:solidFill>
                          <a:effectLst/>
                          <a:highlight>
                            <a:srgbClr val="DBE5F1"/>
                          </a:highlight>
                          <a:latin typeface="Calibri" panose="020F0502020204030204" pitchFamily="34" charset="0"/>
                          <a:ea typeface="Times New Roman" panose="02020603050405020304" pitchFamily="18" charset="0"/>
                          <a:cs typeface="Calibri" panose="020F0502020204030204" pitchFamily="34" charset="0"/>
                        </a:rPr>
                        <a:t>€255.97 - €277.3</a:t>
                      </a:r>
                      <a:endParaRPr lang="en-IE" sz="1800" dirty="0">
                        <a:effectLst/>
                        <a:highlight>
                          <a:srgbClr val="DBE5F1"/>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a:lnSpc>
                          <a:spcPct val="115000"/>
                        </a:lnSpc>
                        <a:spcAft>
                          <a:spcPts val="1000"/>
                        </a:spcAft>
                      </a:pPr>
                      <a:r>
                        <a:rPr lang="en-IE" sz="1800" dirty="0">
                          <a:solidFill>
                            <a:srgbClr val="000000"/>
                          </a:solidFill>
                          <a:effectLst/>
                          <a:highlight>
                            <a:srgbClr val="DBE5F1"/>
                          </a:highlight>
                          <a:latin typeface="Calibri" panose="020F0502020204030204" pitchFamily="34" charset="0"/>
                          <a:ea typeface="Times New Roman" panose="02020603050405020304" pitchFamily="18" charset="0"/>
                          <a:cs typeface="Calibri" panose="020F0502020204030204" pitchFamily="34" charset="0"/>
                        </a:rPr>
                        <a:t>0%/</a:t>
                      </a:r>
                      <a:r>
                        <a:rPr lang="en-IE" sz="1800" dirty="0">
                          <a:solidFill>
                            <a:srgbClr val="FF0000"/>
                          </a:solidFill>
                          <a:effectLst/>
                          <a:highlight>
                            <a:srgbClr val="DBE5F1"/>
                          </a:highlight>
                          <a:latin typeface="Calibri" panose="020F0502020204030204" pitchFamily="34" charset="0"/>
                          <a:ea typeface="Times New Roman" panose="02020603050405020304" pitchFamily="18" charset="0"/>
                          <a:cs typeface="Calibri" panose="020F0502020204030204" pitchFamily="34" charset="0"/>
                        </a:rPr>
                        <a:t>-8%</a:t>
                      </a:r>
                      <a:endParaRPr lang="en-IE" sz="1800" dirty="0">
                        <a:solidFill>
                          <a:srgbClr val="FF0000"/>
                        </a:solidFill>
                        <a:effectLst/>
                        <a:highlight>
                          <a:srgbClr val="DBE5F1"/>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extLst>
                  <a:ext uri="{0D108BD9-81ED-4DB2-BD59-A6C34878D82A}">
                    <a16:rowId xmlns:a16="http://schemas.microsoft.com/office/drawing/2014/main" val="2662025723"/>
                  </a:ext>
                </a:extLst>
              </a:tr>
              <a:tr h="602922">
                <a:tc>
                  <a:txBody>
                    <a:bodyPr/>
                    <a:lstStyle/>
                    <a:p>
                      <a:pPr indent="104140">
                        <a:lnSpc>
                          <a:spcPct val="115000"/>
                        </a:lnSpc>
                        <a:spcAft>
                          <a:spcPts val="1000"/>
                        </a:spcAft>
                      </a:pPr>
                      <a:r>
                        <a:rPr lang="en-IE" sz="1800" b="1" dirty="0">
                          <a:solidFill>
                            <a:srgbClr val="000000"/>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40 – 47</a:t>
                      </a:r>
                      <a:endParaRPr lang="en-IE" sz="1800" dirty="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n-IE" sz="1800" dirty="0">
                          <a:solidFill>
                            <a:srgbClr val="000000"/>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€271.90</a:t>
                      </a:r>
                      <a:endParaRPr lang="en-IE" sz="1800" dirty="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n-IE" sz="1800" dirty="0">
                          <a:solidFill>
                            <a:srgbClr val="000000"/>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€213.31 - €250.64</a:t>
                      </a:r>
                      <a:endParaRPr lang="en-IE" sz="1800" dirty="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n-IE" sz="1800" dirty="0">
                          <a:solidFill>
                            <a:srgbClr val="FF0000"/>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-8%/-22%</a:t>
                      </a:r>
                      <a:endParaRPr lang="en-IE" sz="1800" dirty="0">
                        <a:solidFill>
                          <a:srgbClr val="FF0000"/>
                        </a:solidFill>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extLst>
                  <a:ext uri="{0D108BD9-81ED-4DB2-BD59-A6C34878D82A}">
                    <a16:rowId xmlns:a16="http://schemas.microsoft.com/office/drawing/2014/main" val="4148548557"/>
                  </a:ext>
                </a:extLst>
              </a:tr>
              <a:tr h="602922">
                <a:tc>
                  <a:txBody>
                    <a:bodyPr/>
                    <a:lstStyle/>
                    <a:p>
                      <a:pPr indent="104140">
                        <a:lnSpc>
                          <a:spcPct val="115000"/>
                        </a:lnSpc>
                        <a:spcAft>
                          <a:spcPts val="1000"/>
                        </a:spcAft>
                      </a:pPr>
                      <a:r>
                        <a:rPr lang="en-IE" sz="1800" b="1">
                          <a:solidFill>
                            <a:srgbClr val="000000"/>
                          </a:solidFill>
                          <a:effectLst/>
                          <a:highlight>
                            <a:srgbClr val="DBE5F1"/>
                          </a:highlight>
                          <a:latin typeface="Calibri" panose="020F0502020204030204" pitchFamily="34" charset="0"/>
                          <a:ea typeface="Times New Roman" panose="02020603050405020304" pitchFamily="18" charset="0"/>
                          <a:cs typeface="Calibri" panose="020F0502020204030204" pitchFamily="34" charset="0"/>
                        </a:rPr>
                        <a:t>30 – 39</a:t>
                      </a:r>
                      <a:endParaRPr lang="en-IE" sz="1800">
                        <a:effectLst/>
                        <a:highlight>
                          <a:srgbClr val="DBE5F1"/>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a:lnSpc>
                          <a:spcPct val="115000"/>
                        </a:lnSpc>
                        <a:spcAft>
                          <a:spcPts val="1000"/>
                        </a:spcAft>
                      </a:pPr>
                      <a:r>
                        <a:rPr lang="en-IE" sz="1800">
                          <a:solidFill>
                            <a:srgbClr val="000000"/>
                          </a:solidFill>
                          <a:effectLst/>
                          <a:highlight>
                            <a:srgbClr val="DBE5F1"/>
                          </a:highlight>
                          <a:latin typeface="Calibri" panose="020F0502020204030204" pitchFamily="34" charset="0"/>
                          <a:ea typeface="Times New Roman" panose="02020603050405020304" pitchFamily="18" charset="0"/>
                          <a:cs typeface="Calibri" panose="020F0502020204030204" pitchFamily="34" charset="0"/>
                        </a:rPr>
                        <a:t>€249.30</a:t>
                      </a:r>
                      <a:endParaRPr lang="en-IE" sz="1800">
                        <a:effectLst/>
                        <a:highlight>
                          <a:srgbClr val="DBE5F1"/>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a:lnSpc>
                          <a:spcPct val="115000"/>
                        </a:lnSpc>
                        <a:spcAft>
                          <a:spcPts val="1000"/>
                        </a:spcAft>
                      </a:pPr>
                      <a:r>
                        <a:rPr lang="en-IE" sz="1800" dirty="0">
                          <a:solidFill>
                            <a:srgbClr val="000000"/>
                          </a:solidFill>
                          <a:effectLst/>
                          <a:highlight>
                            <a:srgbClr val="DBE5F1"/>
                          </a:highlight>
                          <a:latin typeface="Calibri" panose="020F0502020204030204" pitchFamily="34" charset="0"/>
                          <a:ea typeface="Times New Roman" panose="02020603050405020304" pitchFamily="18" charset="0"/>
                          <a:cs typeface="Calibri" panose="020F0502020204030204" pitchFamily="34" charset="0"/>
                        </a:rPr>
                        <a:t>€159.98 - €207.98</a:t>
                      </a:r>
                      <a:endParaRPr lang="en-IE" sz="1800" dirty="0">
                        <a:effectLst/>
                        <a:highlight>
                          <a:srgbClr val="DBE5F1"/>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a:lnSpc>
                          <a:spcPct val="115000"/>
                        </a:lnSpc>
                        <a:spcAft>
                          <a:spcPts val="1000"/>
                        </a:spcAft>
                      </a:pPr>
                      <a:r>
                        <a:rPr lang="en-IE" sz="1800" dirty="0">
                          <a:solidFill>
                            <a:srgbClr val="FF0000"/>
                          </a:solidFill>
                          <a:effectLst/>
                          <a:highlight>
                            <a:srgbClr val="DBE5F1"/>
                          </a:highlight>
                          <a:latin typeface="Calibri" panose="020F0502020204030204" pitchFamily="34" charset="0"/>
                          <a:ea typeface="Times New Roman" panose="02020603050405020304" pitchFamily="18" charset="0"/>
                          <a:cs typeface="Calibri" panose="020F0502020204030204" pitchFamily="34" charset="0"/>
                        </a:rPr>
                        <a:t>-17%/-36%</a:t>
                      </a:r>
                      <a:endParaRPr lang="en-IE" sz="1800" dirty="0">
                        <a:solidFill>
                          <a:srgbClr val="FF0000"/>
                        </a:solidFill>
                        <a:effectLst/>
                        <a:highlight>
                          <a:srgbClr val="DBE5F1"/>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extLst>
                  <a:ext uri="{0D108BD9-81ED-4DB2-BD59-A6C34878D82A}">
                    <a16:rowId xmlns:a16="http://schemas.microsoft.com/office/drawing/2014/main" val="2461846372"/>
                  </a:ext>
                </a:extLst>
              </a:tr>
              <a:tr h="602922">
                <a:tc>
                  <a:txBody>
                    <a:bodyPr/>
                    <a:lstStyle/>
                    <a:p>
                      <a:pPr indent="104140">
                        <a:lnSpc>
                          <a:spcPct val="115000"/>
                        </a:lnSpc>
                        <a:spcAft>
                          <a:spcPts val="1000"/>
                        </a:spcAft>
                      </a:pPr>
                      <a:r>
                        <a:rPr lang="en-IE" sz="1800" b="1" dirty="0">
                          <a:solidFill>
                            <a:srgbClr val="000000"/>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20 – 29</a:t>
                      </a:r>
                      <a:endParaRPr lang="en-IE" sz="1800" dirty="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n-IE" sz="1800" dirty="0">
                          <a:solidFill>
                            <a:srgbClr val="000000"/>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€236.10</a:t>
                      </a:r>
                      <a:endParaRPr lang="en-IE" sz="1800" dirty="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n-IE" sz="1800" dirty="0">
                          <a:solidFill>
                            <a:srgbClr val="000000"/>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€106.65 - €154.65</a:t>
                      </a:r>
                      <a:endParaRPr lang="en-IE" sz="1800" dirty="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n-IE" sz="1800" dirty="0">
                          <a:solidFill>
                            <a:srgbClr val="FF0000"/>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-34%/-55%</a:t>
                      </a:r>
                      <a:endParaRPr lang="en-IE" sz="1800" dirty="0">
                        <a:solidFill>
                          <a:srgbClr val="FF0000"/>
                        </a:solidFill>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extLst>
                  <a:ext uri="{0D108BD9-81ED-4DB2-BD59-A6C34878D82A}">
                    <a16:rowId xmlns:a16="http://schemas.microsoft.com/office/drawing/2014/main" val="1360000029"/>
                  </a:ext>
                </a:extLst>
              </a:tr>
              <a:tr h="602922">
                <a:tc>
                  <a:txBody>
                    <a:bodyPr/>
                    <a:lstStyle/>
                    <a:p>
                      <a:pPr indent="104140">
                        <a:lnSpc>
                          <a:spcPct val="115000"/>
                        </a:lnSpc>
                        <a:spcAft>
                          <a:spcPts val="1000"/>
                        </a:spcAft>
                      </a:pPr>
                      <a:r>
                        <a:rPr lang="en-IE" sz="1800" b="1" dirty="0">
                          <a:solidFill>
                            <a:srgbClr val="000000"/>
                          </a:solidFill>
                          <a:effectLst/>
                          <a:highlight>
                            <a:srgbClr val="DBE5F1"/>
                          </a:highlight>
                          <a:latin typeface="Calibri" panose="020F0502020204030204" pitchFamily="34" charset="0"/>
                          <a:ea typeface="Times New Roman" panose="02020603050405020304" pitchFamily="18" charset="0"/>
                          <a:cs typeface="Calibri" panose="020F0502020204030204" pitchFamily="34" charset="0"/>
                        </a:rPr>
                        <a:t>15 – 19</a:t>
                      </a:r>
                      <a:endParaRPr lang="en-IE" sz="1800" dirty="0">
                        <a:effectLst/>
                        <a:highlight>
                          <a:srgbClr val="DBE5F1"/>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a:lnSpc>
                          <a:spcPct val="115000"/>
                        </a:lnSpc>
                        <a:spcAft>
                          <a:spcPts val="1000"/>
                        </a:spcAft>
                      </a:pPr>
                      <a:r>
                        <a:rPr lang="en-IE" sz="1800">
                          <a:solidFill>
                            <a:srgbClr val="000000"/>
                          </a:solidFill>
                          <a:effectLst/>
                          <a:highlight>
                            <a:srgbClr val="DBE5F1"/>
                          </a:highlight>
                          <a:latin typeface="Calibri" panose="020F0502020204030204" pitchFamily="34" charset="0"/>
                          <a:ea typeface="Times New Roman" panose="02020603050405020304" pitchFamily="18" charset="0"/>
                          <a:cs typeface="Calibri" panose="020F0502020204030204" pitchFamily="34" charset="0"/>
                        </a:rPr>
                        <a:t>€180.70</a:t>
                      </a:r>
                      <a:endParaRPr lang="en-IE" sz="1800">
                        <a:effectLst/>
                        <a:highlight>
                          <a:srgbClr val="DBE5F1"/>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a:lnSpc>
                          <a:spcPct val="115000"/>
                        </a:lnSpc>
                        <a:spcAft>
                          <a:spcPts val="1000"/>
                        </a:spcAft>
                      </a:pPr>
                      <a:r>
                        <a:rPr lang="en-IE" sz="1800">
                          <a:solidFill>
                            <a:srgbClr val="000000"/>
                          </a:solidFill>
                          <a:effectLst/>
                          <a:highlight>
                            <a:srgbClr val="DBE5F1"/>
                          </a:highlight>
                          <a:latin typeface="Calibri" panose="020F0502020204030204" pitchFamily="34" charset="0"/>
                          <a:ea typeface="Times New Roman" panose="02020603050405020304" pitchFamily="18" charset="0"/>
                          <a:cs typeface="Calibri" panose="020F0502020204030204" pitchFamily="34" charset="0"/>
                        </a:rPr>
                        <a:t>€79.99 - €101.32</a:t>
                      </a:r>
                      <a:endParaRPr lang="en-IE" sz="1800">
                        <a:effectLst/>
                        <a:highlight>
                          <a:srgbClr val="DBE5F1"/>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a:lnSpc>
                          <a:spcPct val="115000"/>
                        </a:lnSpc>
                        <a:spcAft>
                          <a:spcPts val="1000"/>
                        </a:spcAft>
                      </a:pPr>
                      <a:r>
                        <a:rPr lang="en-IE" sz="1800" dirty="0">
                          <a:solidFill>
                            <a:srgbClr val="FF0000"/>
                          </a:solidFill>
                          <a:effectLst/>
                          <a:highlight>
                            <a:srgbClr val="DBE5F1"/>
                          </a:highlight>
                          <a:latin typeface="Calibri" panose="020F0502020204030204" pitchFamily="34" charset="0"/>
                          <a:ea typeface="Times New Roman" panose="02020603050405020304" pitchFamily="18" charset="0"/>
                          <a:cs typeface="Calibri" panose="020F0502020204030204" pitchFamily="34" charset="0"/>
                        </a:rPr>
                        <a:t>-44%/-56%</a:t>
                      </a:r>
                      <a:endParaRPr lang="en-IE" sz="1800" dirty="0">
                        <a:solidFill>
                          <a:srgbClr val="FF0000"/>
                        </a:solidFill>
                        <a:effectLst/>
                        <a:highlight>
                          <a:srgbClr val="DBE5F1"/>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extLst>
                  <a:ext uri="{0D108BD9-81ED-4DB2-BD59-A6C34878D82A}">
                    <a16:rowId xmlns:a16="http://schemas.microsoft.com/office/drawing/2014/main" val="2058280817"/>
                  </a:ext>
                </a:extLst>
              </a:tr>
              <a:tr h="602922">
                <a:tc>
                  <a:txBody>
                    <a:bodyPr/>
                    <a:lstStyle/>
                    <a:p>
                      <a:pPr indent="104140">
                        <a:lnSpc>
                          <a:spcPct val="115000"/>
                        </a:lnSpc>
                        <a:spcAft>
                          <a:spcPts val="1000"/>
                        </a:spcAft>
                      </a:pPr>
                      <a:r>
                        <a:rPr lang="en-IE" sz="1800" b="1">
                          <a:solidFill>
                            <a:srgbClr val="000000"/>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10 – 14</a:t>
                      </a:r>
                      <a:endParaRPr lang="en-IE" sz="180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n-IE" sz="1800" dirty="0">
                          <a:solidFill>
                            <a:srgbClr val="000000"/>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€110.80</a:t>
                      </a:r>
                      <a:endParaRPr lang="en-IE" sz="1800" dirty="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n-IE" sz="1800" dirty="0">
                          <a:solidFill>
                            <a:srgbClr val="000000"/>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€53.33 - €74.66</a:t>
                      </a:r>
                      <a:endParaRPr lang="en-IE" sz="1800" dirty="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n-IE" sz="1800" dirty="0">
                          <a:solidFill>
                            <a:srgbClr val="FF0000"/>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-33%/-52%</a:t>
                      </a:r>
                      <a:endParaRPr lang="en-IE" sz="1800" dirty="0">
                        <a:solidFill>
                          <a:srgbClr val="FF0000"/>
                        </a:solidFill>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extLst>
                  <a:ext uri="{0D108BD9-81ED-4DB2-BD59-A6C34878D82A}">
                    <a16:rowId xmlns:a16="http://schemas.microsoft.com/office/drawing/2014/main" val="1632686791"/>
                  </a:ext>
                </a:extLst>
              </a:tr>
            </a:tbl>
          </a:graphicData>
        </a:graphic>
      </p:graphicFrame>
      <p:sp>
        <p:nvSpPr>
          <p:cNvPr id="11" name="TextBox 10">
            <a:extLst>
              <a:ext uri="{FF2B5EF4-FFF2-40B4-BE49-F238E27FC236}">
                <a16:creationId xmlns:a16="http://schemas.microsoft.com/office/drawing/2014/main" id="{2EE17533-863B-CB87-30E7-FCBDC37531E7}"/>
              </a:ext>
            </a:extLst>
          </p:cNvPr>
          <p:cNvSpPr txBox="1"/>
          <p:nvPr/>
        </p:nvSpPr>
        <p:spPr>
          <a:xfrm>
            <a:off x="790805" y="5949435"/>
            <a:ext cx="5126247" cy="369332"/>
          </a:xfrm>
          <a:prstGeom prst="rect">
            <a:avLst/>
          </a:prstGeom>
          <a:noFill/>
        </p:spPr>
        <p:txBody>
          <a:bodyPr wrap="square">
            <a:spAutoFit/>
          </a:bodyPr>
          <a:lstStyle/>
          <a:p>
            <a:pPr marR="521970" indent="-539750" algn="l">
              <a:spcAft>
                <a:spcPts val="1200"/>
              </a:spcAft>
            </a:pPr>
            <a:r>
              <a:rPr lang="en-IE" sz="1800" b="0" i="0" dirty="0">
                <a:effectLst/>
                <a:latin typeface="Calibri" panose="020F0502020204030204" pitchFamily="34" charset="0"/>
                <a:ea typeface="Batang" panose="02030600000101010101" pitchFamily="18" charset="-127"/>
                <a:cs typeface="Times New Roman" panose="02020603050405020304" pitchFamily="18" charset="0"/>
              </a:rPr>
              <a:t>** based on 40 years of contributions.</a:t>
            </a:r>
            <a:endParaRPr lang="en-IE" sz="2000" b="1" i="1" dirty="0">
              <a:effectLst/>
              <a:latin typeface="Calibri" panose="020F0502020204030204" pitchFamily="34" charset="0"/>
              <a:ea typeface="Batang" panose="02030600000101010101" pitchFamily="18" charset="-127"/>
              <a:cs typeface="Times New Roman" panose="02020603050405020304" pitchFamily="18" charset="0"/>
            </a:endParaRPr>
          </a:p>
        </p:txBody>
      </p:sp>
    </p:spTree>
    <p:extLst>
      <p:ext uri="{BB962C8B-B14F-4D97-AF65-F5344CB8AC3E}">
        <p14:creationId xmlns:p14="http://schemas.microsoft.com/office/powerpoint/2010/main" val="15854625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D08B492-A7D8-0533-AF90-02DA1B98FF94}"/>
              </a:ext>
            </a:extLst>
          </p:cNvPr>
          <p:cNvSpPr>
            <a:spLocks noGrp="1"/>
          </p:cNvSpPr>
          <p:nvPr>
            <p:ph type="sldNum" sz="quarter" idx="12"/>
          </p:nvPr>
        </p:nvSpPr>
        <p:spPr/>
        <p:txBody>
          <a:bodyPr/>
          <a:lstStyle/>
          <a:p>
            <a:pPr algn="r"/>
            <a:fld id="{6032EFF6-B497-1D4E-A557-D85E06E93D4C}" type="slidenum">
              <a:rPr lang="en-US" smtClean="0">
                <a:solidFill>
                  <a:prstClr val="black"/>
                </a:solidFill>
              </a:rPr>
              <a:pPr algn="r"/>
              <a:t>12</a:t>
            </a:fld>
            <a:endParaRPr lang="en-US" dirty="0">
              <a:solidFill>
                <a:prstClr val="black"/>
              </a:solidFill>
            </a:endParaRPr>
          </a:p>
        </p:txBody>
      </p:sp>
      <p:sp>
        <p:nvSpPr>
          <p:cNvPr id="3" name="Date Placeholder 2">
            <a:extLst>
              <a:ext uri="{FF2B5EF4-FFF2-40B4-BE49-F238E27FC236}">
                <a16:creationId xmlns:a16="http://schemas.microsoft.com/office/drawing/2014/main" id="{19B4D0D8-4D6C-D9EC-D403-DF53F9E4B946}"/>
              </a:ext>
            </a:extLst>
          </p:cNvPr>
          <p:cNvSpPr>
            <a:spLocks noGrp="1"/>
          </p:cNvSpPr>
          <p:nvPr>
            <p:ph type="dt" sz="half" idx="10"/>
          </p:nvPr>
        </p:nvSpPr>
        <p:spPr/>
        <p:txBody>
          <a:bodyPr/>
          <a:lstStyle/>
          <a:p>
            <a:fld id="{176461CD-94D7-4E9C-B586-E36A3D3A8C47}" type="datetime3">
              <a:rPr lang="en-US" smtClean="0">
                <a:solidFill>
                  <a:prstClr val="black"/>
                </a:solidFill>
              </a:rPr>
              <a:t>12 June 2024</a:t>
            </a:fld>
            <a:endParaRPr lang="en-US" dirty="0">
              <a:solidFill>
                <a:prstClr val="black"/>
              </a:solidFill>
            </a:endParaRPr>
          </a:p>
        </p:txBody>
      </p:sp>
      <p:sp>
        <p:nvSpPr>
          <p:cNvPr id="4" name="Text Placeholder 3">
            <a:extLst>
              <a:ext uri="{FF2B5EF4-FFF2-40B4-BE49-F238E27FC236}">
                <a16:creationId xmlns:a16="http://schemas.microsoft.com/office/drawing/2014/main" id="{6C0A244D-3469-297F-F18C-2BE5EC498B35}"/>
              </a:ext>
            </a:extLst>
          </p:cNvPr>
          <p:cNvSpPr>
            <a:spLocks noGrp="1"/>
          </p:cNvSpPr>
          <p:nvPr>
            <p:ph type="body" sz="quarter" idx="13"/>
          </p:nvPr>
        </p:nvSpPr>
        <p:spPr/>
        <p:txBody>
          <a:bodyPr/>
          <a:lstStyle/>
          <a:p>
            <a:r>
              <a:rPr lang="en-IE" dirty="0"/>
              <a:t>Examples:</a:t>
            </a:r>
          </a:p>
        </p:txBody>
      </p:sp>
      <p:sp>
        <p:nvSpPr>
          <p:cNvPr id="5" name="Content Placeholder 4">
            <a:extLst>
              <a:ext uri="{FF2B5EF4-FFF2-40B4-BE49-F238E27FC236}">
                <a16:creationId xmlns:a16="http://schemas.microsoft.com/office/drawing/2014/main" id="{1FEC55DE-2DC3-A1DF-3F31-0CF984B81C5F}"/>
              </a:ext>
            </a:extLst>
          </p:cNvPr>
          <p:cNvSpPr>
            <a:spLocks noGrp="1"/>
          </p:cNvSpPr>
          <p:nvPr>
            <p:ph sz="quarter" idx="14"/>
          </p:nvPr>
        </p:nvSpPr>
        <p:spPr/>
        <p:txBody>
          <a:bodyPr/>
          <a:lstStyle/>
          <a:p>
            <a:pPr marL="457200" indent="-457200">
              <a:buFont typeface="Arial" panose="020B0604020202020204" pitchFamily="34" charset="0"/>
              <a:buChar char="•"/>
            </a:pPr>
            <a:r>
              <a:rPr lang="en-IE" dirty="0"/>
              <a:t>Person enters employment aged 56. Works for 10 years paying PRSI.</a:t>
            </a:r>
          </a:p>
          <a:p>
            <a:pPr marL="457200" indent="-457200">
              <a:buFont typeface="Arial" panose="020B0604020202020204" pitchFamily="34" charset="0"/>
              <a:buChar char="•"/>
            </a:pPr>
            <a:endParaRPr lang="en-IE" dirty="0"/>
          </a:p>
          <a:p>
            <a:endParaRPr lang="en-IE" dirty="0"/>
          </a:p>
          <a:p>
            <a:pPr marL="457200" indent="-457200">
              <a:buFont typeface="Arial" panose="020B0604020202020204" pitchFamily="34" charset="0"/>
              <a:buChar char="•"/>
            </a:pPr>
            <a:r>
              <a:rPr lang="en-IE" dirty="0"/>
              <a:t>Person starts work at 16. Works for 10 years, cares for children for 20 years (pre-1994), returns to work for 20 years.</a:t>
            </a:r>
          </a:p>
        </p:txBody>
      </p:sp>
      <p:graphicFrame>
        <p:nvGraphicFramePr>
          <p:cNvPr id="6" name="Table 5">
            <a:extLst>
              <a:ext uri="{FF2B5EF4-FFF2-40B4-BE49-F238E27FC236}">
                <a16:creationId xmlns:a16="http://schemas.microsoft.com/office/drawing/2014/main" id="{052F4D50-FB02-844F-EEDE-6DA5F44F8F53}"/>
              </a:ext>
            </a:extLst>
          </p:cNvPr>
          <p:cNvGraphicFramePr>
            <a:graphicFrameLocks noGrp="1"/>
          </p:cNvGraphicFramePr>
          <p:nvPr>
            <p:extLst>
              <p:ext uri="{D42A27DB-BD31-4B8C-83A1-F6EECF244321}">
                <p14:modId xmlns:p14="http://schemas.microsoft.com/office/powerpoint/2010/main" val="3054234307"/>
              </p:ext>
            </p:extLst>
          </p:nvPr>
        </p:nvGraphicFramePr>
        <p:xfrm>
          <a:off x="900544" y="2269835"/>
          <a:ext cx="7464138" cy="1188720"/>
        </p:xfrm>
        <a:graphic>
          <a:graphicData uri="http://schemas.openxmlformats.org/drawingml/2006/table">
            <a:tbl>
              <a:tblPr firstRow="1" bandRow="1">
                <a:tableStyleId>{5C22544A-7EE6-4342-B048-85BDC9FD1C3A}</a:tableStyleId>
              </a:tblPr>
              <a:tblGrid>
                <a:gridCol w="3732069">
                  <a:extLst>
                    <a:ext uri="{9D8B030D-6E8A-4147-A177-3AD203B41FA5}">
                      <a16:colId xmlns:a16="http://schemas.microsoft.com/office/drawing/2014/main" val="669029677"/>
                    </a:ext>
                  </a:extLst>
                </a:gridCol>
                <a:gridCol w="3732069">
                  <a:extLst>
                    <a:ext uri="{9D8B030D-6E8A-4147-A177-3AD203B41FA5}">
                      <a16:colId xmlns:a16="http://schemas.microsoft.com/office/drawing/2014/main" val="2740821020"/>
                    </a:ext>
                  </a:extLst>
                </a:gridCol>
              </a:tblGrid>
              <a:tr h="992910">
                <a:tc>
                  <a:txBody>
                    <a:bodyPr/>
                    <a:lstStyle/>
                    <a:p>
                      <a:pPr algn="ctr"/>
                      <a:r>
                        <a:rPr lang="en-IE" dirty="0"/>
                        <a:t>YAM:</a:t>
                      </a:r>
                    </a:p>
                    <a:p>
                      <a:pPr algn="ctr"/>
                      <a:r>
                        <a:rPr lang="en-IE" dirty="0"/>
                        <a:t>520/10=52 yearly average</a:t>
                      </a:r>
                    </a:p>
                    <a:p>
                      <a:pPr algn="ctr"/>
                      <a:r>
                        <a:rPr lang="en-IE" dirty="0"/>
                        <a:t>SPC=€277.30 (max)</a:t>
                      </a:r>
                    </a:p>
                    <a:p>
                      <a:pPr algn="ctr"/>
                      <a:endParaRPr lang="en-IE" dirty="0"/>
                    </a:p>
                  </a:txBody>
                  <a:tcPr/>
                </a:tc>
                <a:tc>
                  <a:txBody>
                    <a:bodyPr/>
                    <a:lstStyle/>
                    <a:p>
                      <a:pPr algn="ctr"/>
                      <a:r>
                        <a:rPr lang="en-IE" dirty="0"/>
                        <a:t>TCA:</a:t>
                      </a:r>
                    </a:p>
                    <a:p>
                      <a:pPr algn="ctr"/>
                      <a:r>
                        <a:rPr lang="en-IE" dirty="0"/>
                        <a:t>520/2080 * 277.30</a:t>
                      </a:r>
                    </a:p>
                    <a:p>
                      <a:pPr algn="ctr"/>
                      <a:r>
                        <a:rPr lang="en-IE" dirty="0"/>
                        <a:t>SPC=€70.68 (25% of maximum)</a:t>
                      </a:r>
                    </a:p>
                  </a:txBody>
                  <a:tcPr/>
                </a:tc>
                <a:extLst>
                  <a:ext uri="{0D108BD9-81ED-4DB2-BD59-A6C34878D82A}">
                    <a16:rowId xmlns:a16="http://schemas.microsoft.com/office/drawing/2014/main" val="2684676460"/>
                  </a:ext>
                </a:extLst>
              </a:tr>
            </a:tbl>
          </a:graphicData>
        </a:graphic>
      </p:graphicFrame>
      <p:graphicFrame>
        <p:nvGraphicFramePr>
          <p:cNvPr id="7" name="Table 6">
            <a:extLst>
              <a:ext uri="{FF2B5EF4-FFF2-40B4-BE49-F238E27FC236}">
                <a16:creationId xmlns:a16="http://schemas.microsoft.com/office/drawing/2014/main" id="{58B3DE18-28DB-007B-738E-BE001AD74B4B}"/>
              </a:ext>
            </a:extLst>
          </p:cNvPr>
          <p:cNvGraphicFramePr>
            <a:graphicFrameLocks noGrp="1"/>
          </p:cNvGraphicFramePr>
          <p:nvPr>
            <p:extLst>
              <p:ext uri="{D42A27DB-BD31-4B8C-83A1-F6EECF244321}">
                <p14:modId xmlns:p14="http://schemas.microsoft.com/office/powerpoint/2010/main" val="1419957074"/>
              </p:ext>
            </p:extLst>
          </p:nvPr>
        </p:nvGraphicFramePr>
        <p:xfrm>
          <a:off x="990599" y="4911608"/>
          <a:ext cx="7464138" cy="1188720"/>
        </p:xfrm>
        <a:graphic>
          <a:graphicData uri="http://schemas.openxmlformats.org/drawingml/2006/table">
            <a:tbl>
              <a:tblPr firstRow="1" bandRow="1">
                <a:tableStyleId>{5C22544A-7EE6-4342-B048-85BDC9FD1C3A}</a:tableStyleId>
              </a:tblPr>
              <a:tblGrid>
                <a:gridCol w="3732069">
                  <a:extLst>
                    <a:ext uri="{9D8B030D-6E8A-4147-A177-3AD203B41FA5}">
                      <a16:colId xmlns:a16="http://schemas.microsoft.com/office/drawing/2014/main" val="669029677"/>
                    </a:ext>
                  </a:extLst>
                </a:gridCol>
                <a:gridCol w="3732069">
                  <a:extLst>
                    <a:ext uri="{9D8B030D-6E8A-4147-A177-3AD203B41FA5}">
                      <a16:colId xmlns:a16="http://schemas.microsoft.com/office/drawing/2014/main" val="2740821020"/>
                    </a:ext>
                  </a:extLst>
                </a:gridCol>
              </a:tblGrid>
              <a:tr h="992910">
                <a:tc>
                  <a:txBody>
                    <a:bodyPr/>
                    <a:lstStyle/>
                    <a:p>
                      <a:pPr algn="ctr"/>
                      <a:r>
                        <a:rPr lang="en-IE" dirty="0"/>
                        <a:t>YAM:</a:t>
                      </a:r>
                    </a:p>
                    <a:p>
                      <a:pPr algn="ctr"/>
                      <a:r>
                        <a:rPr lang="en-IE" dirty="0"/>
                        <a:t>30*52=(1560/50)= 31 yearly average</a:t>
                      </a:r>
                    </a:p>
                    <a:p>
                      <a:pPr algn="ctr"/>
                      <a:r>
                        <a:rPr lang="en-IE" dirty="0"/>
                        <a:t>SPC=€249.30 (90% of max)</a:t>
                      </a:r>
                    </a:p>
                    <a:p>
                      <a:pPr algn="ctr"/>
                      <a:endParaRPr lang="en-IE" dirty="0"/>
                    </a:p>
                  </a:txBody>
                  <a:tcPr/>
                </a:tc>
                <a:tc>
                  <a:txBody>
                    <a:bodyPr/>
                    <a:lstStyle/>
                    <a:p>
                      <a:pPr algn="ctr"/>
                      <a:r>
                        <a:rPr lang="en-IE" dirty="0"/>
                        <a:t>TCA:</a:t>
                      </a:r>
                    </a:p>
                    <a:p>
                      <a:pPr algn="ctr"/>
                      <a:r>
                        <a:rPr lang="en-IE" dirty="0"/>
                        <a:t>30*52+20*52=2600 TC&gt;2080</a:t>
                      </a:r>
                    </a:p>
                    <a:p>
                      <a:pPr algn="ctr"/>
                      <a:r>
                        <a:rPr lang="en-IE" dirty="0"/>
                        <a:t>SPC=€277.30 (max)</a:t>
                      </a:r>
                    </a:p>
                  </a:txBody>
                  <a:tcPr/>
                </a:tc>
                <a:extLst>
                  <a:ext uri="{0D108BD9-81ED-4DB2-BD59-A6C34878D82A}">
                    <a16:rowId xmlns:a16="http://schemas.microsoft.com/office/drawing/2014/main" val="2684676460"/>
                  </a:ext>
                </a:extLst>
              </a:tr>
            </a:tbl>
          </a:graphicData>
        </a:graphic>
      </p:graphicFrame>
    </p:spTree>
    <p:extLst>
      <p:ext uri="{BB962C8B-B14F-4D97-AF65-F5344CB8AC3E}">
        <p14:creationId xmlns:p14="http://schemas.microsoft.com/office/powerpoint/2010/main" val="17477132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7924BDA-A66A-79E4-E0C1-DA3CBD208FF5}"/>
              </a:ext>
            </a:extLst>
          </p:cNvPr>
          <p:cNvSpPr>
            <a:spLocks noGrp="1"/>
          </p:cNvSpPr>
          <p:nvPr>
            <p:ph type="sldNum" sz="quarter" idx="12"/>
          </p:nvPr>
        </p:nvSpPr>
        <p:spPr/>
        <p:txBody>
          <a:bodyPr/>
          <a:lstStyle/>
          <a:p>
            <a:pPr algn="r"/>
            <a:fld id="{6032EFF6-B497-1D4E-A557-D85E06E93D4C}" type="slidenum">
              <a:rPr lang="en-US" smtClean="0">
                <a:solidFill>
                  <a:prstClr val="black"/>
                </a:solidFill>
              </a:rPr>
              <a:pPr algn="r"/>
              <a:t>13</a:t>
            </a:fld>
            <a:endParaRPr lang="en-US" dirty="0">
              <a:solidFill>
                <a:prstClr val="black"/>
              </a:solidFill>
            </a:endParaRPr>
          </a:p>
        </p:txBody>
      </p:sp>
      <p:sp>
        <p:nvSpPr>
          <p:cNvPr id="3" name="Date Placeholder 2">
            <a:extLst>
              <a:ext uri="{FF2B5EF4-FFF2-40B4-BE49-F238E27FC236}">
                <a16:creationId xmlns:a16="http://schemas.microsoft.com/office/drawing/2014/main" id="{1CD2D1BA-FC33-06D4-5167-4EBAE91F68A5}"/>
              </a:ext>
            </a:extLst>
          </p:cNvPr>
          <p:cNvSpPr>
            <a:spLocks noGrp="1"/>
          </p:cNvSpPr>
          <p:nvPr>
            <p:ph type="dt" sz="half" idx="10"/>
          </p:nvPr>
        </p:nvSpPr>
        <p:spPr/>
        <p:txBody>
          <a:bodyPr/>
          <a:lstStyle/>
          <a:p>
            <a:fld id="{176461CD-94D7-4E9C-B586-E36A3D3A8C47}" type="datetime3">
              <a:rPr lang="en-US" smtClean="0">
                <a:solidFill>
                  <a:prstClr val="black"/>
                </a:solidFill>
              </a:rPr>
              <a:t>12 June 2024</a:t>
            </a:fld>
            <a:endParaRPr lang="en-US" dirty="0">
              <a:solidFill>
                <a:prstClr val="black"/>
              </a:solidFill>
            </a:endParaRPr>
          </a:p>
        </p:txBody>
      </p:sp>
      <p:sp>
        <p:nvSpPr>
          <p:cNvPr id="4" name="Text Placeholder 3">
            <a:extLst>
              <a:ext uri="{FF2B5EF4-FFF2-40B4-BE49-F238E27FC236}">
                <a16:creationId xmlns:a16="http://schemas.microsoft.com/office/drawing/2014/main" id="{B0712FC0-0813-5E58-E92B-8BBB6D53602E}"/>
              </a:ext>
            </a:extLst>
          </p:cNvPr>
          <p:cNvSpPr>
            <a:spLocks noGrp="1"/>
          </p:cNvSpPr>
          <p:nvPr>
            <p:ph type="body" sz="quarter" idx="13"/>
          </p:nvPr>
        </p:nvSpPr>
        <p:spPr/>
        <p:txBody>
          <a:bodyPr/>
          <a:lstStyle/>
          <a:p>
            <a:r>
              <a:rPr lang="en-IE" dirty="0"/>
              <a:t>Data  </a:t>
            </a:r>
          </a:p>
        </p:txBody>
      </p:sp>
      <p:sp>
        <p:nvSpPr>
          <p:cNvPr id="5" name="Content Placeholder 4">
            <a:extLst>
              <a:ext uri="{FF2B5EF4-FFF2-40B4-BE49-F238E27FC236}">
                <a16:creationId xmlns:a16="http://schemas.microsoft.com/office/drawing/2014/main" id="{E01FC1B5-CCBE-B3A8-059E-60325BAB8EE4}"/>
              </a:ext>
            </a:extLst>
          </p:cNvPr>
          <p:cNvSpPr>
            <a:spLocks noGrp="1"/>
          </p:cNvSpPr>
          <p:nvPr>
            <p:ph sz="quarter" idx="14"/>
          </p:nvPr>
        </p:nvSpPr>
        <p:spPr/>
        <p:txBody>
          <a:bodyPr>
            <a:normAutofit lnSpcReduction="10000"/>
          </a:bodyPr>
          <a:lstStyle/>
          <a:p>
            <a:pPr marL="457200" indent="-457200">
              <a:buFont typeface="Arial" panose="020B0604020202020204" pitchFamily="34" charset="0"/>
              <a:buChar char="•"/>
            </a:pPr>
            <a:r>
              <a:rPr lang="en-IE" sz="2800" dirty="0">
                <a:latin typeface="Calibri" panose="020F0502020204030204" pitchFamily="34" charset="0"/>
                <a:ea typeface="Calibri" panose="020F0502020204030204" pitchFamily="34" charset="0"/>
                <a:cs typeface="Times New Roman" panose="02020603050405020304" pitchFamily="18" charset="0"/>
              </a:rPr>
              <a:t>S</a:t>
            </a:r>
            <a:r>
              <a:rPr lang="en-IE" sz="2800" dirty="0">
                <a:effectLst/>
                <a:latin typeface="Calibri" panose="020F0502020204030204" pitchFamily="34" charset="0"/>
                <a:ea typeface="Calibri" panose="020F0502020204030204" pitchFamily="34" charset="0"/>
                <a:cs typeface="Times New Roman" panose="02020603050405020304" pitchFamily="18" charset="0"/>
              </a:rPr>
              <a:t>urvey data from The Irish Longitudinal Study on Ageing (TILDA) – Wave 1 (2010)</a:t>
            </a:r>
          </a:p>
          <a:p>
            <a:pPr marL="457200" indent="-457200">
              <a:buFont typeface="Arial" panose="020B0604020202020204" pitchFamily="34" charset="0"/>
              <a:buChar char="•"/>
            </a:pPr>
            <a:r>
              <a:rPr lang="en-IE" sz="2800" dirty="0">
                <a:latin typeface="Calibri" panose="020F0502020204030204" pitchFamily="34" charset="0"/>
                <a:ea typeface="Calibri" panose="020F0502020204030204" pitchFamily="34" charset="0"/>
                <a:cs typeface="Times New Roman" panose="02020603050405020304" pitchFamily="18" charset="0"/>
              </a:rPr>
              <a:t>Study of individuals aged 50+ living in Ireland, and their spouses</a:t>
            </a:r>
            <a:endParaRPr lang="en-IE" sz="28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buFont typeface="Arial" panose="020B0604020202020204" pitchFamily="34" charset="0"/>
              <a:buChar char="•"/>
            </a:pPr>
            <a:r>
              <a:rPr lang="en-IE" sz="2800" dirty="0">
                <a:latin typeface="Calibri" panose="020F0502020204030204" pitchFamily="34" charset="0"/>
                <a:ea typeface="Calibri" panose="020F0502020204030204" pitchFamily="34" charset="0"/>
                <a:cs typeface="Times New Roman" panose="02020603050405020304" pitchFamily="18" charset="0"/>
              </a:rPr>
              <a:t>Individuals born 1955-1960 </a:t>
            </a:r>
          </a:p>
          <a:p>
            <a:pPr marL="457200" indent="-457200">
              <a:buFont typeface="Arial" panose="020B0604020202020204" pitchFamily="34" charset="0"/>
              <a:buChar char="•"/>
            </a:pPr>
            <a:r>
              <a:rPr lang="en-IE" sz="2800" dirty="0">
                <a:latin typeface="Calibri" panose="020F0502020204030204" pitchFamily="34" charset="0"/>
                <a:cs typeface="Times New Roman" panose="02020603050405020304" pitchFamily="18" charset="0"/>
              </a:rPr>
              <a:t>Wave 1 sample – 8,504 individuals</a:t>
            </a:r>
          </a:p>
          <a:p>
            <a:pPr marL="457200" indent="-457200">
              <a:buFont typeface="Arial" panose="020B0604020202020204" pitchFamily="34" charset="0"/>
              <a:buChar char="•"/>
            </a:pPr>
            <a:r>
              <a:rPr lang="en-IE" sz="2800" dirty="0">
                <a:latin typeface="Calibri" panose="020F0502020204030204" pitchFamily="34" charset="0"/>
                <a:cs typeface="Times New Roman" panose="02020603050405020304" pitchFamily="18" charset="0"/>
              </a:rPr>
              <a:t>Final sample - 1832 individuals. We exclude:</a:t>
            </a:r>
          </a:p>
          <a:p>
            <a:pPr marL="1200150" lvl="1" indent="-457200"/>
            <a:r>
              <a:rPr lang="en-IE" sz="2400" dirty="0">
                <a:latin typeface="Calibri" panose="020F0502020204030204" pitchFamily="34" charset="0"/>
                <a:cs typeface="Times New Roman" panose="02020603050405020304" pitchFamily="18" charset="0"/>
              </a:rPr>
              <a:t>Individuals outside the cohort</a:t>
            </a:r>
          </a:p>
          <a:p>
            <a:pPr marL="1200150" lvl="1" indent="-457200"/>
            <a:r>
              <a:rPr lang="en-IE" sz="2400" dirty="0">
                <a:latin typeface="Calibri" panose="020F0502020204030204" pitchFamily="34" charset="0"/>
                <a:cs typeface="Times New Roman" panose="02020603050405020304" pitchFamily="18" charset="0"/>
              </a:rPr>
              <a:t>Individuals with missing employment history</a:t>
            </a:r>
          </a:p>
          <a:p>
            <a:pPr marL="1200150" lvl="1" indent="-457200"/>
            <a:r>
              <a:rPr lang="en-IE" sz="2400" dirty="0">
                <a:latin typeface="Calibri" panose="020F0502020204030204" pitchFamily="34" charset="0"/>
                <a:cs typeface="Times New Roman" panose="02020603050405020304" pitchFamily="18" charset="0"/>
              </a:rPr>
              <a:t>Individuals only eligible for State Pension (Non-Contributory)</a:t>
            </a:r>
          </a:p>
        </p:txBody>
      </p:sp>
    </p:spTree>
    <p:extLst>
      <p:ext uri="{BB962C8B-B14F-4D97-AF65-F5344CB8AC3E}">
        <p14:creationId xmlns:p14="http://schemas.microsoft.com/office/powerpoint/2010/main" val="34910247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223EE2A-F19C-CA2D-BF3A-FD152462904D}"/>
              </a:ext>
            </a:extLst>
          </p:cNvPr>
          <p:cNvSpPr>
            <a:spLocks noGrp="1"/>
          </p:cNvSpPr>
          <p:nvPr>
            <p:ph type="sldNum" sz="quarter" idx="12"/>
          </p:nvPr>
        </p:nvSpPr>
        <p:spPr/>
        <p:txBody>
          <a:bodyPr/>
          <a:lstStyle/>
          <a:p>
            <a:pPr algn="r"/>
            <a:fld id="{6032EFF6-B497-1D4E-A557-D85E06E93D4C}" type="slidenum">
              <a:rPr lang="en-US" smtClean="0">
                <a:solidFill>
                  <a:prstClr val="black"/>
                </a:solidFill>
              </a:rPr>
              <a:pPr algn="r"/>
              <a:t>14</a:t>
            </a:fld>
            <a:endParaRPr lang="en-US" dirty="0">
              <a:solidFill>
                <a:prstClr val="black"/>
              </a:solidFill>
            </a:endParaRPr>
          </a:p>
        </p:txBody>
      </p:sp>
      <p:sp>
        <p:nvSpPr>
          <p:cNvPr id="3" name="Date Placeholder 2">
            <a:extLst>
              <a:ext uri="{FF2B5EF4-FFF2-40B4-BE49-F238E27FC236}">
                <a16:creationId xmlns:a16="http://schemas.microsoft.com/office/drawing/2014/main" id="{AB44080C-1A3A-D460-E1C6-F2464BE456DC}"/>
              </a:ext>
            </a:extLst>
          </p:cNvPr>
          <p:cNvSpPr>
            <a:spLocks noGrp="1"/>
          </p:cNvSpPr>
          <p:nvPr>
            <p:ph type="dt" sz="half" idx="10"/>
          </p:nvPr>
        </p:nvSpPr>
        <p:spPr/>
        <p:txBody>
          <a:bodyPr/>
          <a:lstStyle/>
          <a:p>
            <a:fld id="{176461CD-94D7-4E9C-B586-E36A3D3A8C47}" type="datetime3">
              <a:rPr lang="en-US" smtClean="0">
                <a:solidFill>
                  <a:prstClr val="black"/>
                </a:solidFill>
              </a:rPr>
              <a:t>12 June 2024</a:t>
            </a:fld>
            <a:endParaRPr lang="en-US" dirty="0">
              <a:solidFill>
                <a:prstClr val="black"/>
              </a:solidFill>
            </a:endParaRPr>
          </a:p>
        </p:txBody>
      </p:sp>
      <p:sp>
        <p:nvSpPr>
          <p:cNvPr id="4" name="Text Placeholder 3">
            <a:extLst>
              <a:ext uri="{FF2B5EF4-FFF2-40B4-BE49-F238E27FC236}">
                <a16:creationId xmlns:a16="http://schemas.microsoft.com/office/drawing/2014/main" id="{2AA4BEAF-AC34-C939-B86A-C0B6E79BAA28}"/>
              </a:ext>
            </a:extLst>
          </p:cNvPr>
          <p:cNvSpPr>
            <a:spLocks noGrp="1"/>
          </p:cNvSpPr>
          <p:nvPr>
            <p:ph type="body" sz="quarter" idx="13"/>
          </p:nvPr>
        </p:nvSpPr>
        <p:spPr/>
        <p:txBody>
          <a:bodyPr/>
          <a:lstStyle/>
          <a:p>
            <a:r>
              <a:rPr lang="en-IE" dirty="0"/>
              <a:t>Modified TRIAM </a:t>
            </a:r>
          </a:p>
        </p:txBody>
      </p:sp>
      <p:sp>
        <p:nvSpPr>
          <p:cNvPr id="5" name="Content Placeholder 4">
            <a:extLst>
              <a:ext uri="{FF2B5EF4-FFF2-40B4-BE49-F238E27FC236}">
                <a16:creationId xmlns:a16="http://schemas.microsoft.com/office/drawing/2014/main" id="{D0FB4926-4499-17CE-9870-7321D8376388}"/>
              </a:ext>
            </a:extLst>
          </p:cNvPr>
          <p:cNvSpPr>
            <a:spLocks noGrp="1"/>
          </p:cNvSpPr>
          <p:nvPr>
            <p:ph sz="quarter" idx="14"/>
          </p:nvPr>
        </p:nvSpPr>
        <p:spPr/>
        <p:txBody>
          <a:bodyPr>
            <a:normAutofit fontScale="92500" lnSpcReduction="10000"/>
          </a:bodyPr>
          <a:lstStyle/>
          <a:p>
            <a:pPr marL="457200" indent="-457200">
              <a:buFont typeface="Arial" panose="020B0604020202020204" pitchFamily="34" charset="0"/>
              <a:buChar char="•"/>
            </a:pPr>
            <a:r>
              <a:rPr lang="en-US" sz="2800" dirty="0"/>
              <a:t>TILDA Retirement Income Adequacy Model (</a:t>
            </a:r>
            <a:r>
              <a:rPr lang="en-US" sz="2800" dirty="0" err="1"/>
              <a:t>Beirne</a:t>
            </a:r>
            <a:r>
              <a:rPr lang="en-US" sz="2800" dirty="0"/>
              <a:t> et al. 2020) </a:t>
            </a:r>
          </a:p>
          <a:p>
            <a:pPr marL="457200" indent="-457200">
              <a:buFont typeface="Arial" panose="020B0604020202020204" pitchFamily="34" charset="0"/>
              <a:buChar char="•"/>
            </a:pPr>
            <a:r>
              <a:rPr lang="en-IE" sz="2800" dirty="0"/>
              <a:t>Estimating PRSI contributions:</a:t>
            </a:r>
          </a:p>
          <a:p>
            <a:pPr marL="1200150" lvl="1" indent="-457200"/>
            <a:r>
              <a:rPr lang="en-IE" sz="2400" dirty="0"/>
              <a:t>Paid contributions – based on employment history</a:t>
            </a:r>
          </a:p>
          <a:p>
            <a:pPr marL="1200150" lvl="1" indent="-457200"/>
            <a:r>
              <a:rPr lang="en-IE" sz="2400" dirty="0"/>
              <a:t>Credited contributions - </a:t>
            </a:r>
            <a:r>
              <a:rPr lang="en-US" sz="2400" dirty="0"/>
              <a:t>based on periods of unemployment and illness (minimum 520 paid to be eligible) </a:t>
            </a:r>
          </a:p>
          <a:p>
            <a:pPr marL="1200150" lvl="1" indent="-457200"/>
            <a:r>
              <a:rPr lang="en-US" sz="2400" dirty="0"/>
              <a:t>Caring contributions – different treatment under YAM (Home Maker’s Scheme) and TCA (</a:t>
            </a:r>
            <a:r>
              <a:rPr lang="en-US" sz="2400" dirty="0" err="1"/>
              <a:t>HomeCaring</a:t>
            </a:r>
            <a:r>
              <a:rPr lang="en-US" sz="2400" dirty="0"/>
              <a:t> Periods Scheme)</a:t>
            </a:r>
          </a:p>
          <a:p>
            <a:pPr marL="1200150" lvl="1" indent="-457200"/>
            <a:r>
              <a:rPr lang="en-US" sz="2400" dirty="0"/>
              <a:t>Projected until SPA based on current status </a:t>
            </a:r>
          </a:p>
          <a:p>
            <a:pPr marL="1200150" lvl="1" indent="-457200"/>
            <a:r>
              <a:rPr lang="en-US" sz="2400" dirty="0"/>
              <a:t>Calculate pension entitlements using respective formulae </a:t>
            </a:r>
            <a:endParaRPr lang="en-IE" sz="2000" dirty="0"/>
          </a:p>
          <a:p>
            <a:pPr marL="457200" indent="-457200">
              <a:buFont typeface="Arial" panose="020B0604020202020204" pitchFamily="34" charset="0"/>
              <a:buChar char="•"/>
            </a:pPr>
            <a:r>
              <a:rPr lang="en-IE" sz="2800" dirty="0"/>
              <a:t>Estimating supplementary pensions</a:t>
            </a:r>
          </a:p>
          <a:p>
            <a:pPr marL="1200150" lvl="1" indent="-457200"/>
            <a:r>
              <a:rPr lang="en-US" sz="2400" dirty="0"/>
              <a:t>Assumptions on continued contributions and earnings growth</a:t>
            </a:r>
          </a:p>
        </p:txBody>
      </p:sp>
    </p:spTree>
    <p:extLst>
      <p:ext uri="{BB962C8B-B14F-4D97-AF65-F5344CB8AC3E}">
        <p14:creationId xmlns:p14="http://schemas.microsoft.com/office/powerpoint/2010/main" val="31592446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F038EBA-07DC-A805-AC4A-7C7313C1BADB}"/>
              </a:ext>
            </a:extLst>
          </p:cNvPr>
          <p:cNvSpPr>
            <a:spLocks noGrp="1"/>
          </p:cNvSpPr>
          <p:nvPr>
            <p:ph type="sldNum" sz="quarter" idx="12"/>
          </p:nvPr>
        </p:nvSpPr>
        <p:spPr>
          <a:xfrm>
            <a:off x="-1549021" y="6397339"/>
            <a:ext cx="2133600" cy="365125"/>
          </a:xfrm>
        </p:spPr>
        <p:txBody>
          <a:bodyPr>
            <a:normAutofit/>
          </a:bodyPr>
          <a:lstStyle/>
          <a:p>
            <a:pPr algn="r">
              <a:spcAft>
                <a:spcPts val="600"/>
              </a:spcAft>
            </a:pPr>
            <a:fld id="{6032EFF6-B497-1D4E-A557-D85E06E93D4C}" type="slidenum">
              <a:rPr lang="en-US" smtClean="0">
                <a:solidFill>
                  <a:prstClr val="black"/>
                </a:solidFill>
              </a:rPr>
              <a:pPr algn="r">
                <a:spcAft>
                  <a:spcPts val="600"/>
                </a:spcAft>
              </a:pPr>
              <a:t>15</a:t>
            </a:fld>
            <a:endParaRPr lang="en-US">
              <a:solidFill>
                <a:prstClr val="black"/>
              </a:solidFill>
            </a:endParaRPr>
          </a:p>
        </p:txBody>
      </p:sp>
      <p:sp>
        <p:nvSpPr>
          <p:cNvPr id="3" name="Date Placeholder 2">
            <a:extLst>
              <a:ext uri="{FF2B5EF4-FFF2-40B4-BE49-F238E27FC236}">
                <a16:creationId xmlns:a16="http://schemas.microsoft.com/office/drawing/2014/main" id="{A23D47E6-6A49-6268-0ABF-FBB9193B94B1}"/>
              </a:ext>
            </a:extLst>
          </p:cNvPr>
          <p:cNvSpPr>
            <a:spLocks noGrp="1"/>
          </p:cNvSpPr>
          <p:nvPr>
            <p:ph type="dt" sz="half" idx="10"/>
          </p:nvPr>
        </p:nvSpPr>
        <p:spPr>
          <a:xfrm>
            <a:off x="570931" y="6397339"/>
            <a:ext cx="1585415" cy="365125"/>
          </a:xfrm>
        </p:spPr>
        <p:txBody>
          <a:bodyPr>
            <a:normAutofit/>
          </a:bodyPr>
          <a:lstStyle/>
          <a:p>
            <a:pPr>
              <a:spcAft>
                <a:spcPts val="600"/>
              </a:spcAft>
            </a:pPr>
            <a:fld id="{176461CD-94D7-4E9C-B586-E36A3D3A8C47}" type="datetime3">
              <a:rPr lang="en-US" smtClean="0">
                <a:solidFill>
                  <a:prstClr val="black"/>
                </a:solidFill>
              </a:rPr>
              <a:pPr>
                <a:spcAft>
                  <a:spcPts val="600"/>
                </a:spcAft>
              </a:pPr>
              <a:t>12 June 2024</a:t>
            </a:fld>
            <a:endParaRPr lang="en-US">
              <a:solidFill>
                <a:prstClr val="black"/>
              </a:solidFill>
            </a:endParaRPr>
          </a:p>
        </p:txBody>
      </p:sp>
      <p:sp>
        <p:nvSpPr>
          <p:cNvPr id="4" name="Text Placeholder 3">
            <a:extLst>
              <a:ext uri="{FF2B5EF4-FFF2-40B4-BE49-F238E27FC236}">
                <a16:creationId xmlns:a16="http://schemas.microsoft.com/office/drawing/2014/main" id="{5B6B94DC-D772-3928-2BC5-EC2EBF80C55D}"/>
              </a:ext>
            </a:extLst>
          </p:cNvPr>
          <p:cNvSpPr>
            <a:spLocks noGrp="1"/>
          </p:cNvSpPr>
          <p:nvPr>
            <p:ph type="body" sz="quarter" idx="13"/>
          </p:nvPr>
        </p:nvSpPr>
        <p:spPr>
          <a:xfrm>
            <a:off x="1997075" y="314325"/>
            <a:ext cx="6759575" cy="614363"/>
          </a:xfrm>
        </p:spPr>
        <p:txBody>
          <a:bodyPr>
            <a:normAutofit/>
          </a:bodyPr>
          <a:lstStyle/>
          <a:p>
            <a:r>
              <a:rPr lang="en-IE" dirty="0"/>
              <a:t>Descriptives</a:t>
            </a:r>
          </a:p>
        </p:txBody>
      </p:sp>
      <p:graphicFrame>
        <p:nvGraphicFramePr>
          <p:cNvPr id="6" name="Content Placeholder 5">
            <a:extLst>
              <a:ext uri="{FF2B5EF4-FFF2-40B4-BE49-F238E27FC236}">
                <a16:creationId xmlns:a16="http://schemas.microsoft.com/office/drawing/2014/main" id="{103012EF-F4A7-E9A4-DD18-C26E274DFE2A}"/>
              </a:ext>
            </a:extLst>
          </p:cNvPr>
          <p:cNvGraphicFramePr>
            <a:graphicFrameLocks noGrp="1"/>
          </p:cNvGraphicFramePr>
          <p:nvPr>
            <p:ph sz="quarter" idx="14"/>
            <p:extLst>
              <p:ext uri="{D42A27DB-BD31-4B8C-83A1-F6EECF244321}">
                <p14:modId xmlns:p14="http://schemas.microsoft.com/office/powerpoint/2010/main" val="823657518"/>
              </p:ext>
            </p:extLst>
          </p:nvPr>
        </p:nvGraphicFramePr>
        <p:xfrm>
          <a:off x="644237" y="1704109"/>
          <a:ext cx="7855526" cy="3041078"/>
        </p:xfrm>
        <a:graphic>
          <a:graphicData uri="http://schemas.openxmlformats.org/drawingml/2006/table">
            <a:tbl>
              <a:tblPr firstRow="1" bandRow="1">
                <a:tableStyleId>{5C22544A-7EE6-4342-B048-85BDC9FD1C3A}</a:tableStyleId>
              </a:tblPr>
              <a:tblGrid>
                <a:gridCol w="4613452">
                  <a:extLst>
                    <a:ext uri="{9D8B030D-6E8A-4147-A177-3AD203B41FA5}">
                      <a16:colId xmlns:a16="http://schemas.microsoft.com/office/drawing/2014/main" val="4133370749"/>
                    </a:ext>
                  </a:extLst>
                </a:gridCol>
                <a:gridCol w="999794">
                  <a:extLst>
                    <a:ext uri="{9D8B030D-6E8A-4147-A177-3AD203B41FA5}">
                      <a16:colId xmlns:a16="http://schemas.microsoft.com/office/drawing/2014/main" val="2185960170"/>
                    </a:ext>
                  </a:extLst>
                </a:gridCol>
                <a:gridCol w="1003904">
                  <a:extLst>
                    <a:ext uri="{9D8B030D-6E8A-4147-A177-3AD203B41FA5}">
                      <a16:colId xmlns:a16="http://schemas.microsoft.com/office/drawing/2014/main" val="3019688926"/>
                    </a:ext>
                  </a:extLst>
                </a:gridCol>
                <a:gridCol w="1238376">
                  <a:extLst>
                    <a:ext uri="{9D8B030D-6E8A-4147-A177-3AD203B41FA5}">
                      <a16:colId xmlns:a16="http://schemas.microsoft.com/office/drawing/2014/main" val="3764273586"/>
                    </a:ext>
                  </a:extLst>
                </a:gridCol>
              </a:tblGrid>
              <a:tr h="304108">
                <a:tc>
                  <a:txBody>
                    <a:bodyPr/>
                    <a:lstStyle/>
                    <a:p>
                      <a:pPr algn="ctr" fontAlgn="ctr"/>
                      <a:r>
                        <a:rPr lang="en-IE" sz="1400" u="none" strike="noStrike" dirty="0">
                          <a:effectLst/>
                        </a:rPr>
                        <a:t> </a:t>
                      </a:r>
                      <a:endParaRPr lang="en-IE" sz="14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IE" sz="1400" u="none" strike="noStrike">
                          <a:effectLst/>
                        </a:rPr>
                        <a:t>Total</a:t>
                      </a:r>
                      <a:endParaRPr lang="en-IE"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IE" sz="1400" u="none" strike="noStrike">
                          <a:effectLst/>
                        </a:rPr>
                        <a:t>Male</a:t>
                      </a:r>
                      <a:endParaRPr lang="en-IE"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IE" sz="1400" u="none" strike="noStrike">
                          <a:effectLst/>
                        </a:rPr>
                        <a:t>Female</a:t>
                      </a:r>
                      <a:endParaRPr lang="en-IE" sz="1400" b="0"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1021234584"/>
                  </a:ext>
                </a:extLst>
              </a:tr>
              <a:tr h="304108">
                <a:tc>
                  <a:txBody>
                    <a:bodyPr/>
                    <a:lstStyle/>
                    <a:p>
                      <a:pPr algn="l" fontAlgn="ctr"/>
                      <a:r>
                        <a:rPr lang="en-IE" sz="1400" u="none" strike="noStrike">
                          <a:effectLst/>
                        </a:rPr>
                        <a:t>Age at first job</a:t>
                      </a:r>
                      <a:endParaRPr lang="en-IE"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IE" sz="1400" u="none" strike="noStrike">
                          <a:effectLst/>
                        </a:rPr>
                        <a:t>17.4</a:t>
                      </a:r>
                      <a:endParaRPr lang="en-IE"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IE" sz="1400" u="none" strike="noStrike">
                          <a:effectLst/>
                        </a:rPr>
                        <a:t>17.3</a:t>
                      </a:r>
                      <a:endParaRPr lang="en-IE"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IE" sz="1400" u="none" strike="noStrike">
                          <a:effectLst/>
                        </a:rPr>
                        <a:t>17.5</a:t>
                      </a:r>
                      <a:endParaRPr lang="en-IE" sz="1400" b="0"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1280017509"/>
                  </a:ext>
                </a:extLst>
              </a:tr>
              <a:tr h="304108">
                <a:tc>
                  <a:txBody>
                    <a:bodyPr/>
                    <a:lstStyle/>
                    <a:p>
                      <a:pPr algn="l" fontAlgn="ctr"/>
                      <a:r>
                        <a:rPr lang="en-IE" sz="1400" u="none" strike="noStrike" dirty="0">
                          <a:effectLst/>
                        </a:rPr>
                        <a:t>Employment/Self-employment (years)</a:t>
                      </a:r>
                      <a:endParaRPr lang="en-IE" sz="14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IE" sz="1400" u="none" strike="noStrike">
                          <a:effectLst/>
                        </a:rPr>
                        <a:t>38.4</a:t>
                      </a:r>
                      <a:endParaRPr lang="en-IE"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IE" sz="1400" u="none" strike="noStrike" dirty="0">
                          <a:effectLst/>
                        </a:rPr>
                        <a:t>42.1</a:t>
                      </a:r>
                      <a:endParaRPr lang="en-IE" sz="14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IE" sz="1400" u="none" strike="noStrike" dirty="0">
                          <a:effectLst/>
                        </a:rPr>
                        <a:t>34.0</a:t>
                      </a:r>
                      <a:endParaRPr lang="en-IE" sz="1400" b="0" i="0" u="none" strike="noStrike" dirty="0">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1213503545"/>
                  </a:ext>
                </a:extLst>
              </a:tr>
              <a:tr h="304108">
                <a:tc>
                  <a:txBody>
                    <a:bodyPr/>
                    <a:lstStyle/>
                    <a:p>
                      <a:pPr algn="l" fontAlgn="ctr"/>
                      <a:r>
                        <a:rPr lang="en-IE" sz="1400" u="none" strike="noStrike">
                          <a:effectLst/>
                        </a:rPr>
                        <a:t>Credited (years) under YAM</a:t>
                      </a:r>
                      <a:endParaRPr lang="en-IE"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IE" sz="1400" u="none" strike="noStrike">
                          <a:effectLst/>
                        </a:rPr>
                        <a:t>3.4</a:t>
                      </a:r>
                      <a:endParaRPr lang="en-IE"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IE" sz="1400" u="none" strike="noStrike">
                          <a:effectLst/>
                        </a:rPr>
                        <a:t>3.7</a:t>
                      </a:r>
                      <a:endParaRPr lang="en-IE"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IE" sz="1400" u="none" strike="noStrike">
                          <a:effectLst/>
                        </a:rPr>
                        <a:t>3.1</a:t>
                      </a:r>
                      <a:endParaRPr lang="en-IE" sz="1400" b="0"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272212171"/>
                  </a:ext>
                </a:extLst>
              </a:tr>
              <a:tr h="304108">
                <a:tc>
                  <a:txBody>
                    <a:bodyPr/>
                    <a:lstStyle/>
                    <a:p>
                      <a:pPr algn="l" fontAlgn="ctr"/>
                      <a:r>
                        <a:rPr lang="en-IE" sz="1400" u="none" strike="noStrike">
                          <a:effectLst/>
                        </a:rPr>
                        <a:t>Credited (years) under TCA</a:t>
                      </a:r>
                      <a:endParaRPr lang="en-IE"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IE" sz="1400" u="none" strike="noStrike">
                          <a:effectLst/>
                        </a:rPr>
                        <a:t>2.4</a:t>
                      </a:r>
                      <a:endParaRPr lang="en-IE"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IE" sz="1400" u="none" strike="noStrike">
                          <a:effectLst/>
                        </a:rPr>
                        <a:t>2.5</a:t>
                      </a:r>
                      <a:endParaRPr lang="en-IE"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IE" sz="1400" u="none" strike="noStrike">
                          <a:effectLst/>
                        </a:rPr>
                        <a:t>2.2</a:t>
                      </a:r>
                      <a:endParaRPr lang="en-IE" sz="1400" b="0"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3780720267"/>
                  </a:ext>
                </a:extLst>
              </a:tr>
              <a:tr h="304108">
                <a:tc>
                  <a:txBody>
                    <a:bodyPr/>
                    <a:lstStyle/>
                    <a:p>
                      <a:pPr algn="l" fontAlgn="ctr"/>
                      <a:r>
                        <a:rPr lang="en-IE" sz="1400" u="none" strike="noStrike">
                          <a:effectLst/>
                        </a:rPr>
                        <a:t>Caring (years) - YAM</a:t>
                      </a:r>
                      <a:endParaRPr lang="en-IE"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IE" sz="1400" u="none" strike="noStrike">
                          <a:effectLst/>
                        </a:rPr>
                        <a:t>2.6</a:t>
                      </a:r>
                      <a:endParaRPr lang="en-IE"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IE" sz="1400" u="none" strike="noStrike" dirty="0">
                          <a:effectLst/>
                        </a:rPr>
                        <a:t>0.4</a:t>
                      </a:r>
                      <a:endParaRPr lang="en-IE" sz="14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IE" sz="1400" u="none" strike="noStrike" dirty="0">
                          <a:effectLst/>
                        </a:rPr>
                        <a:t>5.0</a:t>
                      </a:r>
                      <a:endParaRPr lang="en-IE" sz="1400" b="0" i="0" u="none" strike="noStrike" dirty="0">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3760298529"/>
                  </a:ext>
                </a:extLst>
              </a:tr>
              <a:tr h="304108">
                <a:tc>
                  <a:txBody>
                    <a:bodyPr/>
                    <a:lstStyle/>
                    <a:p>
                      <a:pPr algn="l" fontAlgn="ctr"/>
                      <a:r>
                        <a:rPr lang="en-IE" sz="1400" u="none" strike="noStrike">
                          <a:effectLst/>
                        </a:rPr>
                        <a:t>Caring (years) - TCA</a:t>
                      </a:r>
                      <a:endParaRPr lang="en-IE"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IE" sz="1400" u="none" strike="noStrike">
                          <a:effectLst/>
                        </a:rPr>
                        <a:t>4.5</a:t>
                      </a:r>
                      <a:endParaRPr lang="en-IE"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IE" sz="1400" u="none" strike="noStrike">
                          <a:effectLst/>
                        </a:rPr>
                        <a:t>0.5</a:t>
                      </a:r>
                      <a:endParaRPr lang="en-IE"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IE" sz="1400" u="none" strike="noStrike">
                          <a:effectLst/>
                        </a:rPr>
                        <a:t>9.1</a:t>
                      </a:r>
                      <a:endParaRPr lang="en-IE" sz="1400" b="0"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269571409"/>
                  </a:ext>
                </a:extLst>
              </a:tr>
              <a:tr h="304108">
                <a:tc>
                  <a:txBody>
                    <a:bodyPr/>
                    <a:lstStyle/>
                    <a:p>
                      <a:pPr algn="l" fontAlgn="ctr"/>
                      <a:r>
                        <a:rPr lang="en-IE" sz="1400" u="none" strike="noStrike" dirty="0">
                          <a:effectLst/>
                        </a:rPr>
                        <a:t>Proportion with private pension</a:t>
                      </a:r>
                      <a:endParaRPr lang="en-IE" sz="14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IE" sz="1400" u="none" strike="noStrike" dirty="0">
                          <a:effectLst/>
                        </a:rPr>
                        <a:t>43%</a:t>
                      </a:r>
                      <a:endParaRPr lang="en-IE" sz="14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IE" sz="1400" u="none" strike="noStrike" dirty="0">
                          <a:effectLst/>
                        </a:rPr>
                        <a:t>51%</a:t>
                      </a:r>
                      <a:endParaRPr lang="en-IE" sz="14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IE" sz="1400" u="none" strike="noStrike" dirty="0">
                          <a:effectLst/>
                        </a:rPr>
                        <a:t>34%</a:t>
                      </a:r>
                      <a:endParaRPr lang="en-IE" sz="1400" b="0" i="0" u="none" strike="noStrike" dirty="0">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605709246"/>
                  </a:ext>
                </a:extLst>
              </a:tr>
              <a:tr h="608214">
                <a:tc>
                  <a:txBody>
                    <a:bodyPr/>
                    <a:lstStyle/>
                    <a:p>
                      <a:pPr algn="l" fontAlgn="ctr"/>
                      <a:r>
                        <a:rPr lang="en-US" sz="1400" u="none" strike="noStrike" dirty="0">
                          <a:effectLst/>
                        </a:rPr>
                        <a:t>Average weekly private pension at SPA</a:t>
                      </a:r>
                      <a:r>
                        <a:rPr lang="en-US" sz="1050" u="none" strike="noStrike" dirty="0">
                          <a:effectLst/>
                        </a:rPr>
                        <a:t> </a:t>
                      </a:r>
                      <a:r>
                        <a:rPr lang="en-US" sz="1400" u="none" strike="noStrike" dirty="0">
                          <a:effectLst/>
                        </a:rPr>
                        <a:t> (excl. 0)</a:t>
                      </a:r>
                      <a:endParaRPr lang="en-US" sz="14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IE" sz="1400" u="none" strike="noStrike">
                          <a:effectLst/>
                        </a:rPr>
                        <a:t>€139</a:t>
                      </a:r>
                      <a:endParaRPr lang="en-IE"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IE" sz="1400" u="none" strike="noStrike">
                          <a:effectLst/>
                        </a:rPr>
                        <a:t>€152</a:t>
                      </a:r>
                      <a:endParaRPr lang="en-IE"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IE" sz="1400" u="none" strike="noStrike" dirty="0">
                          <a:effectLst/>
                        </a:rPr>
                        <a:t>€118</a:t>
                      </a:r>
                      <a:endParaRPr lang="en-IE" sz="1400" b="0" i="0" u="none" strike="noStrike" dirty="0">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2405124909"/>
                  </a:ext>
                </a:extLst>
              </a:tr>
            </a:tbl>
          </a:graphicData>
        </a:graphic>
      </p:graphicFrame>
    </p:spTree>
    <p:extLst>
      <p:ext uri="{BB962C8B-B14F-4D97-AF65-F5344CB8AC3E}">
        <p14:creationId xmlns:p14="http://schemas.microsoft.com/office/powerpoint/2010/main" val="29774378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F038EBA-07DC-A805-AC4A-7C7313C1BADB}"/>
              </a:ext>
            </a:extLst>
          </p:cNvPr>
          <p:cNvSpPr>
            <a:spLocks noGrp="1"/>
          </p:cNvSpPr>
          <p:nvPr>
            <p:ph type="sldNum" sz="quarter" idx="12"/>
          </p:nvPr>
        </p:nvSpPr>
        <p:spPr>
          <a:xfrm>
            <a:off x="-1549021" y="6397339"/>
            <a:ext cx="2133600" cy="365125"/>
          </a:xfrm>
        </p:spPr>
        <p:txBody>
          <a:bodyPr>
            <a:normAutofit/>
          </a:bodyPr>
          <a:lstStyle/>
          <a:p>
            <a:pPr algn="r">
              <a:spcAft>
                <a:spcPts val="600"/>
              </a:spcAft>
            </a:pPr>
            <a:fld id="{6032EFF6-B497-1D4E-A557-D85E06E93D4C}" type="slidenum">
              <a:rPr lang="en-US" smtClean="0">
                <a:solidFill>
                  <a:prstClr val="black"/>
                </a:solidFill>
              </a:rPr>
              <a:pPr algn="r">
                <a:spcAft>
                  <a:spcPts val="600"/>
                </a:spcAft>
              </a:pPr>
              <a:t>16</a:t>
            </a:fld>
            <a:endParaRPr lang="en-US">
              <a:solidFill>
                <a:prstClr val="black"/>
              </a:solidFill>
            </a:endParaRPr>
          </a:p>
        </p:txBody>
      </p:sp>
      <p:sp>
        <p:nvSpPr>
          <p:cNvPr id="3" name="Date Placeholder 2">
            <a:extLst>
              <a:ext uri="{FF2B5EF4-FFF2-40B4-BE49-F238E27FC236}">
                <a16:creationId xmlns:a16="http://schemas.microsoft.com/office/drawing/2014/main" id="{A23D47E6-6A49-6268-0ABF-FBB9193B94B1}"/>
              </a:ext>
            </a:extLst>
          </p:cNvPr>
          <p:cNvSpPr>
            <a:spLocks noGrp="1"/>
          </p:cNvSpPr>
          <p:nvPr>
            <p:ph type="dt" sz="half" idx="10"/>
          </p:nvPr>
        </p:nvSpPr>
        <p:spPr>
          <a:xfrm>
            <a:off x="570931" y="6397339"/>
            <a:ext cx="1585415" cy="365125"/>
          </a:xfrm>
        </p:spPr>
        <p:txBody>
          <a:bodyPr>
            <a:normAutofit/>
          </a:bodyPr>
          <a:lstStyle/>
          <a:p>
            <a:pPr>
              <a:spcAft>
                <a:spcPts val="600"/>
              </a:spcAft>
            </a:pPr>
            <a:fld id="{176461CD-94D7-4E9C-B586-E36A3D3A8C47}" type="datetime3">
              <a:rPr lang="en-US" smtClean="0">
                <a:solidFill>
                  <a:prstClr val="black"/>
                </a:solidFill>
              </a:rPr>
              <a:pPr>
                <a:spcAft>
                  <a:spcPts val="600"/>
                </a:spcAft>
              </a:pPr>
              <a:t>12 June 2024</a:t>
            </a:fld>
            <a:endParaRPr lang="en-US">
              <a:solidFill>
                <a:prstClr val="black"/>
              </a:solidFill>
            </a:endParaRPr>
          </a:p>
        </p:txBody>
      </p:sp>
      <p:sp>
        <p:nvSpPr>
          <p:cNvPr id="4" name="Text Placeholder 3">
            <a:extLst>
              <a:ext uri="{FF2B5EF4-FFF2-40B4-BE49-F238E27FC236}">
                <a16:creationId xmlns:a16="http://schemas.microsoft.com/office/drawing/2014/main" id="{5B6B94DC-D772-3928-2BC5-EC2EBF80C55D}"/>
              </a:ext>
            </a:extLst>
          </p:cNvPr>
          <p:cNvSpPr>
            <a:spLocks noGrp="1"/>
          </p:cNvSpPr>
          <p:nvPr>
            <p:ph type="body" sz="quarter" idx="13"/>
          </p:nvPr>
        </p:nvSpPr>
        <p:spPr>
          <a:xfrm>
            <a:off x="1997075" y="314325"/>
            <a:ext cx="6759575" cy="614363"/>
          </a:xfrm>
        </p:spPr>
        <p:txBody>
          <a:bodyPr>
            <a:normAutofit/>
          </a:bodyPr>
          <a:lstStyle/>
          <a:p>
            <a:r>
              <a:rPr lang="en-IE" dirty="0"/>
              <a:t>Descriptives</a:t>
            </a:r>
          </a:p>
        </p:txBody>
      </p:sp>
      <p:graphicFrame>
        <p:nvGraphicFramePr>
          <p:cNvPr id="6" name="Content Placeholder 5">
            <a:extLst>
              <a:ext uri="{FF2B5EF4-FFF2-40B4-BE49-F238E27FC236}">
                <a16:creationId xmlns:a16="http://schemas.microsoft.com/office/drawing/2014/main" id="{103012EF-F4A7-E9A4-DD18-C26E274DFE2A}"/>
              </a:ext>
            </a:extLst>
          </p:cNvPr>
          <p:cNvGraphicFramePr>
            <a:graphicFrameLocks noGrp="1"/>
          </p:cNvGraphicFramePr>
          <p:nvPr>
            <p:ph sz="quarter" idx="14"/>
            <p:extLst>
              <p:ext uri="{D42A27DB-BD31-4B8C-83A1-F6EECF244321}">
                <p14:modId xmlns:p14="http://schemas.microsoft.com/office/powerpoint/2010/main" val="2550667955"/>
              </p:ext>
            </p:extLst>
          </p:nvPr>
        </p:nvGraphicFramePr>
        <p:xfrm>
          <a:off x="644237" y="1704109"/>
          <a:ext cx="7855526" cy="3041078"/>
        </p:xfrm>
        <a:graphic>
          <a:graphicData uri="http://schemas.openxmlformats.org/drawingml/2006/table">
            <a:tbl>
              <a:tblPr firstRow="1" bandRow="1">
                <a:tableStyleId>{5C22544A-7EE6-4342-B048-85BDC9FD1C3A}</a:tableStyleId>
              </a:tblPr>
              <a:tblGrid>
                <a:gridCol w="4613452">
                  <a:extLst>
                    <a:ext uri="{9D8B030D-6E8A-4147-A177-3AD203B41FA5}">
                      <a16:colId xmlns:a16="http://schemas.microsoft.com/office/drawing/2014/main" val="4133370749"/>
                    </a:ext>
                  </a:extLst>
                </a:gridCol>
                <a:gridCol w="999794">
                  <a:extLst>
                    <a:ext uri="{9D8B030D-6E8A-4147-A177-3AD203B41FA5}">
                      <a16:colId xmlns:a16="http://schemas.microsoft.com/office/drawing/2014/main" val="2185960170"/>
                    </a:ext>
                  </a:extLst>
                </a:gridCol>
                <a:gridCol w="1003904">
                  <a:extLst>
                    <a:ext uri="{9D8B030D-6E8A-4147-A177-3AD203B41FA5}">
                      <a16:colId xmlns:a16="http://schemas.microsoft.com/office/drawing/2014/main" val="3019688926"/>
                    </a:ext>
                  </a:extLst>
                </a:gridCol>
                <a:gridCol w="1238376">
                  <a:extLst>
                    <a:ext uri="{9D8B030D-6E8A-4147-A177-3AD203B41FA5}">
                      <a16:colId xmlns:a16="http://schemas.microsoft.com/office/drawing/2014/main" val="3764273586"/>
                    </a:ext>
                  </a:extLst>
                </a:gridCol>
              </a:tblGrid>
              <a:tr h="304108">
                <a:tc>
                  <a:txBody>
                    <a:bodyPr/>
                    <a:lstStyle/>
                    <a:p>
                      <a:pPr algn="ctr" fontAlgn="ctr"/>
                      <a:r>
                        <a:rPr lang="en-IE" sz="1400" u="none" strike="noStrike" dirty="0">
                          <a:effectLst/>
                        </a:rPr>
                        <a:t> </a:t>
                      </a:r>
                      <a:endParaRPr lang="en-IE" sz="14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IE" sz="1400" u="none" strike="noStrike">
                          <a:effectLst/>
                        </a:rPr>
                        <a:t>Total</a:t>
                      </a:r>
                      <a:endParaRPr lang="en-IE"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IE" sz="1400" u="none" strike="noStrike">
                          <a:effectLst/>
                        </a:rPr>
                        <a:t>Male</a:t>
                      </a:r>
                      <a:endParaRPr lang="en-IE"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IE" sz="1400" u="none" strike="noStrike">
                          <a:effectLst/>
                        </a:rPr>
                        <a:t>Female</a:t>
                      </a:r>
                      <a:endParaRPr lang="en-IE" sz="1400" b="0"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1021234584"/>
                  </a:ext>
                </a:extLst>
              </a:tr>
              <a:tr h="304108">
                <a:tc>
                  <a:txBody>
                    <a:bodyPr/>
                    <a:lstStyle/>
                    <a:p>
                      <a:pPr algn="l" fontAlgn="ctr"/>
                      <a:r>
                        <a:rPr lang="en-IE" sz="1400" u="none" strike="noStrike">
                          <a:effectLst/>
                        </a:rPr>
                        <a:t>Age at first job</a:t>
                      </a:r>
                      <a:endParaRPr lang="en-IE"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IE" sz="1400" u="none" strike="noStrike">
                          <a:effectLst/>
                        </a:rPr>
                        <a:t>17.4</a:t>
                      </a:r>
                      <a:endParaRPr lang="en-IE"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IE" sz="1400" u="none" strike="noStrike">
                          <a:effectLst/>
                        </a:rPr>
                        <a:t>17.3</a:t>
                      </a:r>
                      <a:endParaRPr lang="en-IE"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IE" sz="1400" u="none" strike="noStrike">
                          <a:effectLst/>
                        </a:rPr>
                        <a:t>17.5</a:t>
                      </a:r>
                      <a:endParaRPr lang="en-IE" sz="1400" b="0"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1280017509"/>
                  </a:ext>
                </a:extLst>
              </a:tr>
              <a:tr h="304108">
                <a:tc>
                  <a:txBody>
                    <a:bodyPr/>
                    <a:lstStyle/>
                    <a:p>
                      <a:pPr algn="l" fontAlgn="ctr"/>
                      <a:r>
                        <a:rPr lang="en-IE" sz="1400" u="none" strike="noStrike" dirty="0">
                          <a:effectLst/>
                        </a:rPr>
                        <a:t>Employment/Self-employment (years)</a:t>
                      </a:r>
                      <a:endParaRPr lang="en-IE" sz="14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IE" sz="1400" u="none" strike="noStrike">
                          <a:effectLst/>
                        </a:rPr>
                        <a:t>38.4</a:t>
                      </a:r>
                      <a:endParaRPr lang="en-IE"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IE" sz="1400" b="1" u="none" strike="noStrike" dirty="0">
                          <a:solidFill>
                            <a:srgbClr val="FF0000"/>
                          </a:solidFill>
                          <a:effectLst/>
                        </a:rPr>
                        <a:t>42.1</a:t>
                      </a:r>
                      <a:endParaRPr lang="en-IE" sz="1400" b="1" i="0" u="none" strike="noStrike" dirty="0">
                        <a:solidFill>
                          <a:srgbClr val="FF0000"/>
                        </a:solidFill>
                        <a:effectLst/>
                        <a:latin typeface="Calibri" panose="020F0502020204030204" pitchFamily="34" charset="0"/>
                      </a:endParaRPr>
                    </a:p>
                  </a:txBody>
                  <a:tcPr marL="0" marR="0" marT="0" marB="0" anchor="ctr"/>
                </a:tc>
                <a:tc>
                  <a:txBody>
                    <a:bodyPr/>
                    <a:lstStyle/>
                    <a:p>
                      <a:pPr algn="ctr" fontAlgn="ctr"/>
                      <a:r>
                        <a:rPr lang="en-IE" sz="1400" b="1" u="none" strike="noStrike" dirty="0">
                          <a:solidFill>
                            <a:srgbClr val="FF0000"/>
                          </a:solidFill>
                          <a:effectLst/>
                        </a:rPr>
                        <a:t>34.0</a:t>
                      </a:r>
                      <a:endParaRPr lang="en-IE" sz="1400" b="1" i="0" u="none" strike="noStrike" dirty="0">
                        <a:solidFill>
                          <a:srgbClr val="FF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1213503545"/>
                  </a:ext>
                </a:extLst>
              </a:tr>
              <a:tr h="304108">
                <a:tc>
                  <a:txBody>
                    <a:bodyPr/>
                    <a:lstStyle/>
                    <a:p>
                      <a:pPr algn="l" fontAlgn="ctr"/>
                      <a:r>
                        <a:rPr lang="en-IE" sz="1400" u="none" strike="noStrike">
                          <a:effectLst/>
                        </a:rPr>
                        <a:t>Credited (years) under YAM</a:t>
                      </a:r>
                      <a:endParaRPr lang="en-IE"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IE" sz="1400" u="none" strike="noStrike">
                          <a:effectLst/>
                        </a:rPr>
                        <a:t>3.4</a:t>
                      </a:r>
                      <a:endParaRPr lang="en-IE"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IE" sz="1400" u="none" strike="noStrike">
                          <a:effectLst/>
                        </a:rPr>
                        <a:t>3.7</a:t>
                      </a:r>
                      <a:endParaRPr lang="en-IE"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IE" sz="1400" u="none" strike="noStrike">
                          <a:effectLst/>
                        </a:rPr>
                        <a:t>3.1</a:t>
                      </a:r>
                      <a:endParaRPr lang="en-IE" sz="1400" b="0"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272212171"/>
                  </a:ext>
                </a:extLst>
              </a:tr>
              <a:tr h="304108">
                <a:tc>
                  <a:txBody>
                    <a:bodyPr/>
                    <a:lstStyle/>
                    <a:p>
                      <a:pPr algn="l" fontAlgn="ctr"/>
                      <a:r>
                        <a:rPr lang="en-IE" sz="1400" u="none" strike="noStrike">
                          <a:effectLst/>
                        </a:rPr>
                        <a:t>Credited (years) under TCA</a:t>
                      </a:r>
                      <a:endParaRPr lang="en-IE"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IE" sz="1400" u="none" strike="noStrike">
                          <a:effectLst/>
                        </a:rPr>
                        <a:t>2.4</a:t>
                      </a:r>
                      <a:endParaRPr lang="en-IE"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IE" sz="1400" u="none" strike="noStrike">
                          <a:effectLst/>
                        </a:rPr>
                        <a:t>2.5</a:t>
                      </a:r>
                      <a:endParaRPr lang="en-IE"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IE" sz="1400" u="none" strike="noStrike">
                          <a:effectLst/>
                        </a:rPr>
                        <a:t>2.2</a:t>
                      </a:r>
                      <a:endParaRPr lang="en-IE" sz="1400" b="0"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3780720267"/>
                  </a:ext>
                </a:extLst>
              </a:tr>
              <a:tr h="304108">
                <a:tc>
                  <a:txBody>
                    <a:bodyPr/>
                    <a:lstStyle/>
                    <a:p>
                      <a:pPr algn="l" fontAlgn="ctr"/>
                      <a:r>
                        <a:rPr lang="en-IE" sz="1400" u="none" strike="noStrike">
                          <a:effectLst/>
                        </a:rPr>
                        <a:t>Caring (years) - YAM</a:t>
                      </a:r>
                      <a:endParaRPr lang="en-IE"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IE" sz="1400" u="none" strike="noStrike">
                          <a:effectLst/>
                        </a:rPr>
                        <a:t>2.6</a:t>
                      </a:r>
                      <a:endParaRPr lang="en-IE"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IE" sz="1400" u="none" strike="noStrike" dirty="0">
                          <a:effectLst/>
                        </a:rPr>
                        <a:t>0.4</a:t>
                      </a:r>
                      <a:endParaRPr lang="en-IE" sz="14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IE" sz="1400" u="none" strike="noStrike" dirty="0">
                          <a:effectLst/>
                        </a:rPr>
                        <a:t>5.0</a:t>
                      </a:r>
                      <a:endParaRPr lang="en-IE" sz="1400" b="0" i="0" u="none" strike="noStrike" dirty="0">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3760298529"/>
                  </a:ext>
                </a:extLst>
              </a:tr>
              <a:tr h="304108">
                <a:tc>
                  <a:txBody>
                    <a:bodyPr/>
                    <a:lstStyle/>
                    <a:p>
                      <a:pPr algn="l" fontAlgn="ctr"/>
                      <a:r>
                        <a:rPr lang="en-IE" sz="1400" u="none" strike="noStrike">
                          <a:effectLst/>
                        </a:rPr>
                        <a:t>Caring (years) - TCA</a:t>
                      </a:r>
                      <a:endParaRPr lang="en-IE"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IE" sz="1400" u="none" strike="noStrike">
                          <a:effectLst/>
                        </a:rPr>
                        <a:t>4.5</a:t>
                      </a:r>
                      <a:endParaRPr lang="en-IE"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IE" sz="1400" u="none" strike="noStrike">
                          <a:effectLst/>
                        </a:rPr>
                        <a:t>0.5</a:t>
                      </a:r>
                      <a:endParaRPr lang="en-IE"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IE" sz="1400" u="none" strike="noStrike">
                          <a:effectLst/>
                        </a:rPr>
                        <a:t>9.1</a:t>
                      </a:r>
                      <a:endParaRPr lang="en-IE" sz="1400" b="0"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269571409"/>
                  </a:ext>
                </a:extLst>
              </a:tr>
              <a:tr h="304108">
                <a:tc>
                  <a:txBody>
                    <a:bodyPr/>
                    <a:lstStyle/>
                    <a:p>
                      <a:pPr algn="l" fontAlgn="ctr"/>
                      <a:r>
                        <a:rPr lang="en-IE" sz="1400" u="none" strike="noStrike" dirty="0">
                          <a:effectLst/>
                        </a:rPr>
                        <a:t>Proportion with private pension</a:t>
                      </a:r>
                      <a:endParaRPr lang="en-IE" sz="14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IE" sz="1400" u="none" strike="noStrike" dirty="0">
                          <a:effectLst/>
                        </a:rPr>
                        <a:t>43%</a:t>
                      </a:r>
                      <a:endParaRPr lang="en-IE" sz="14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IE" sz="1400" u="none" strike="noStrike" dirty="0">
                          <a:effectLst/>
                        </a:rPr>
                        <a:t>51%</a:t>
                      </a:r>
                      <a:endParaRPr lang="en-IE" sz="14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IE" sz="1400" u="none" strike="noStrike" dirty="0">
                          <a:effectLst/>
                        </a:rPr>
                        <a:t>34%</a:t>
                      </a:r>
                      <a:endParaRPr lang="en-IE" sz="1400" b="0" i="0" u="none" strike="noStrike" dirty="0">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605709246"/>
                  </a:ext>
                </a:extLst>
              </a:tr>
              <a:tr h="608214">
                <a:tc>
                  <a:txBody>
                    <a:bodyPr/>
                    <a:lstStyle/>
                    <a:p>
                      <a:pPr algn="l" fontAlgn="ctr"/>
                      <a:r>
                        <a:rPr lang="en-US" sz="1400" u="none" strike="noStrike" dirty="0">
                          <a:effectLst/>
                        </a:rPr>
                        <a:t>Average weekly private pension at SPA</a:t>
                      </a:r>
                      <a:r>
                        <a:rPr lang="en-US" sz="1050" u="none" strike="noStrike" dirty="0">
                          <a:effectLst/>
                        </a:rPr>
                        <a:t> </a:t>
                      </a:r>
                      <a:r>
                        <a:rPr lang="en-US" sz="1400" u="none" strike="noStrike" dirty="0">
                          <a:effectLst/>
                        </a:rPr>
                        <a:t> (excl. 0)</a:t>
                      </a:r>
                      <a:endParaRPr lang="en-US" sz="14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IE" sz="1400" u="none" strike="noStrike">
                          <a:effectLst/>
                        </a:rPr>
                        <a:t>€139</a:t>
                      </a:r>
                      <a:endParaRPr lang="en-IE"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IE" sz="1400" u="none" strike="noStrike">
                          <a:effectLst/>
                        </a:rPr>
                        <a:t>€152</a:t>
                      </a:r>
                      <a:endParaRPr lang="en-IE"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IE" sz="1400" u="none" strike="noStrike" dirty="0">
                          <a:effectLst/>
                        </a:rPr>
                        <a:t>€118</a:t>
                      </a:r>
                      <a:endParaRPr lang="en-IE" sz="1400" b="0" i="0" u="none" strike="noStrike" dirty="0">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2405124909"/>
                  </a:ext>
                </a:extLst>
              </a:tr>
            </a:tbl>
          </a:graphicData>
        </a:graphic>
      </p:graphicFrame>
    </p:spTree>
    <p:extLst>
      <p:ext uri="{BB962C8B-B14F-4D97-AF65-F5344CB8AC3E}">
        <p14:creationId xmlns:p14="http://schemas.microsoft.com/office/powerpoint/2010/main" val="37881058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F038EBA-07DC-A805-AC4A-7C7313C1BADB}"/>
              </a:ext>
            </a:extLst>
          </p:cNvPr>
          <p:cNvSpPr>
            <a:spLocks noGrp="1"/>
          </p:cNvSpPr>
          <p:nvPr>
            <p:ph type="sldNum" sz="quarter" idx="12"/>
          </p:nvPr>
        </p:nvSpPr>
        <p:spPr>
          <a:xfrm>
            <a:off x="-1549021" y="6397339"/>
            <a:ext cx="2133600" cy="365125"/>
          </a:xfrm>
        </p:spPr>
        <p:txBody>
          <a:bodyPr>
            <a:normAutofit/>
          </a:bodyPr>
          <a:lstStyle/>
          <a:p>
            <a:pPr algn="r">
              <a:spcAft>
                <a:spcPts val="600"/>
              </a:spcAft>
            </a:pPr>
            <a:fld id="{6032EFF6-B497-1D4E-A557-D85E06E93D4C}" type="slidenum">
              <a:rPr lang="en-US" smtClean="0">
                <a:solidFill>
                  <a:prstClr val="black"/>
                </a:solidFill>
              </a:rPr>
              <a:pPr algn="r">
                <a:spcAft>
                  <a:spcPts val="600"/>
                </a:spcAft>
              </a:pPr>
              <a:t>17</a:t>
            </a:fld>
            <a:endParaRPr lang="en-US">
              <a:solidFill>
                <a:prstClr val="black"/>
              </a:solidFill>
            </a:endParaRPr>
          </a:p>
        </p:txBody>
      </p:sp>
      <p:sp>
        <p:nvSpPr>
          <p:cNvPr id="3" name="Date Placeholder 2">
            <a:extLst>
              <a:ext uri="{FF2B5EF4-FFF2-40B4-BE49-F238E27FC236}">
                <a16:creationId xmlns:a16="http://schemas.microsoft.com/office/drawing/2014/main" id="{A23D47E6-6A49-6268-0ABF-FBB9193B94B1}"/>
              </a:ext>
            </a:extLst>
          </p:cNvPr>
          <p:cNvSpPr>
            <a:spLocks noGrp="1"/>
          </p:cNvSpPr>
          <p:nvPr>
            <p:ph type="dt" sz="half" idx="10"/>
          </p:nvPr>
        </p:nvSpPr>
        <p:spPr>
          <a:xfrm>
            <a:off x="570931" y="6397339"/>
            <a:ext cx="1585415" cy="365125"/>
          </a:xfrm>
        </p:spPr>
        <p:txBody>
          <a:bodyPr>
            <a:normAutofit/>
          </a:bodyPr>
          <a:lstStyle/>
          <a:p>
            <a:pPr>
              <a:spcAft>
                <a:spcPts val="600"/>
              </a:spcAft>
            </a:pPr>
            <a:fld id="{176461CD-94D7-4E9C-B586-E36A3D3A8C47}" type="datetime3">
              <a:rPr lang="en-US" smtClean="0">
                <a:solidFill>
                  <a:prstClr val="black"/>
                </a:solidFill>
              </a:rPr>
              <a:pPr>
                <a:spcAft>
                  <a:spcPts val="600"/>
                </a:spcAft>
              </a:pPr>
              <a:t>12 June 2024</a:t>
            </a:fld>
            <a:endParaRPr lang="en-US">
              <a:solidFill>
                <a:prstClr val="black"/>
              </a:solidFill>
            </a:endParaRPr>
          </a:p>
        </p:txBody>
      </p:sp>
      <p:sp>
        <p:nvSpPr>
          <p:cNvPr id="4" name="Text Placeholder 3">
            <a:extLst>
              <a:ext uri="{FF2B5EF4-FFF2-40B4-BE49-F238E27FC236}">
                <a16:creationId xmlns:a16="http://schemas.microsoft.com/office/drawing/2014/main" id="{5B6B94DC-D772-3928-2BC5-EC2EBF80C55D}"/>
              </a:ext>
            </a:extLst>
          </p:cNvPr>
          <p:cNvSpPr>
            <a:spLocks noGrp="1"/>
          </p:cNvSpPr>
          <p:nvPr>
            <p:ph type="body" sz="quarter" idx="13"/>
          </p:nvPr>
        </p:nvSpPr>
        <p:spPr>
          <a:xfrm>
            <a:off x="1997075" y="314325"/>
            <a:ext cx="6759575" cy="614363"/>
          </a:xfrm>
        </p:spPr>
        <p:txBody>
          <a:bodyPr>
            <a:normAutofit/>
          </a:bodyPr>
          <a:lstStyle/>
          <a:p>
            <a:r>
              <a:rPr lang="en-IE" dirty="0"/>
              <a:t>Descriptives</a:t>
            </a:r>
          </a:p>
        </p:txBody>
      </p:sp>
      <p:graphicFrame>
        <p:nvGraphicFramePr>
          <p:cNvPr id="6" name="Content Placeholder 5">
            <a:extLst>
              <a:ext uri="{FF2B5EF4-FFF2-40B4-BE49-F238E27FC236}">
                <a16:creationId xmlns:a16="http://schemas.microsoft.com/office/drawing/2014/main" id="{103012EF-F4A7-E9A4-DD18-C26E274DFE2A}"/>
              </a:ext>
            </a:extLst>
          </p:cNvPr>
          <p:cNvGraphicFramePr>
            <a:graphicFrameLocks noGrp="1"/>
          </p:cNvGraphicFramePr>
          <p:nvPr>
            <p:ph sz="quarter" idx="14"/>
            <p:extLst>
              <p:ext uri="{D42A27DB-BD31-4B8C-83A1-F6EECF244321}">
                <p14:modId xmlns:p14="http://schemas.microsoft.com/office/powerpoint/2010/main" val="1690236184"/>
              </p:ext>
            </p:extLst>
          </p:nvPr>
        </p:nvGraphicFramePr>
        <p:xfrm>
          <a:off x="644237" y="1704109"/>
          <a:ext cx="7855526" cy="3041078"/>
        </p:xfrm>
        <a:graphic>
          <a:graphicData uri="http://schemas.openxmlformats.org/drawingml/2006/table">
            <a:tbl>
              <a:tblPr firstRow="1" bandRow="1">
                <a:tableStyleId>{5C22544A-7EE6-4342-B048-85BDC9FD1C3A}</a:tableStyleId>
              </a:tblPr>
              <a:tblGrid>
                <a:gridCol w="4613452">
                  <a:extLst>
                    <a:ext uri="{9D8B030D-6E8A-4147-A177-3AD203B41FA5}">
                      <a16:colId xmlns:a16="http://schemas.microsoft.com/office/drawing/2014/main" val="4133370749"/>
                    </a:ext>
                  </a:extLst>
                </a:gridCol>
                <a:gridCol w="999794">
                  <a:extLst>
                    <a:ext uri="{9D8B030D-6E8A-4147-A177-3AD203B41FA5}">
                      <a16:colId xmlns:a16="http://schemas.microsoft.com/office/drawing/2014/main" val="2185960170"/>
                    </a:ext>
                  </a:extLst>
                </a:gridCol>
                <a:gridCol w="1003904">
                  <a:extLst>
                    <a:ext uri="{9D8B030D-6E8A-4147-A177-3AD203B41FA5}">
                      <a16:colId xmlns:a16="http://schemas.microsoft.com/office/drawing/2014/main" val="3019688926"/>
                    </a:ext>
                  </a:extLst>
                </a:gridCol>
                <a:gridCol w="1238376">
                  <a:extLst>
                    <a:ext uri="{9D8B030D-6E8A-4147-A177-3AD203B41FA5}">
                      <a16:colId xmlns:a16="http://schemas.microsoft.com/office/drawing/2014/main" val="3764273586"/>
                    </a:ext>
                  </a:extLst>
                </a:gridCol>
              </a:tblGrid>
              <a:tr h="304108">
                <a:tc>
                  <a:txBody>
                    <a:bodyPr/>
                    <a:lstStyle/>
                    <a:p>
                      <a:pPr algn="ctr" fontAlgn="ctr"/>
                      <a:r>
                        <a:rPr lang="en-IE" sz="1400" u="none" strike="noStrike" dirty="0">
                          <a:effectLst/>
                        </a:rPr>
                        <a:t> </a:t>
                      </a:r>
                      <a:endParaRPr lang="en-IE" sz="14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IE" sz="1400" u="none" strike="noStrike">
                          <a:effectLst/>
                        </a:rPr>
                        <a:t>Total</a:t>
                      </a:r>
                      <a:endParaRPr lang="en-IE"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IE" sz="1400" u="none" strike="noStrike">
                          <a:effectLst/>
                        </a:rPr>
                        <a:t>Male</a:t>
                      </a:r>
                      <a:endParaRPr lang="en-IE"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IE" sz="1400" u="none" strike="noStrike">
                          <a:effectLst/>
                        </a:rPr>
                        <a:t>Female</a:t>
                      </a:r>
                      <a:endParaRPr lang="en-IE" sz="1400" b="0"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1021234584"/>
                  </a:ext>
                </a:extLst>
              </a:tr>
              <a:tr h="304108">
                <a:tc>
                  <a:txBody>
                    <a:bodyPr/>
                    <a:lstStyle/>
                    <a:p>
                      <a:pPr algn="l" fontAlgn="ctr"/>
                      <a:r>
                        <a:rPr lang="en-IE" sz="1400" u="none" strike="noStrike">
                          <a:effectLst/>
                        </a:rPr>
                        <a:t>Age at first job</a:t>
                      </a:r>
                      <a:endParaRPr lang="en-IE"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IE" sz="1400" u="none" strike="noStrike">
                          <a:effectLst/>
                        </a:rPr>
                        <a:t>17.4</a:t>
                      </a:r>
                      <a:endParaRPr lang="en-IE"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IE" sz="1400" u="none" strike="noStrike">
                          <a:effectLst/>
                        </a:rPr>
                        <a:t>17.3</a:t>
                      </a:r>
                      <a:endParaRPr lang="en-IE"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IE" sz="1400" u="none" strike="noStrike">
                          <a:effectLst/>
                        </a:rPr>
                        <a:t>17.5</a:t>
                      </a:r>
                      <a:endParaRPr lang="en-IE" sz="1400" b="0"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1280017509"/>
                  </a:ext>
                </a:extLst>
              </a:tr>
              <a:tr h="304108">
                <a:tc>
                  <a:txBody>
                    <a:bodyPr/>
                    <a:lstStyle/>
                    <a:p>
                      <a:pPr algn="l" fontAlgn="ctr"/>
                      <a:r>
                        <a:rPr lang="en-IE" sz="1400" u="none" strike="noStrike" dirty="0">
                          <a:effectLst/>
                        </a:rPr>
                        <a:t>Employment/Self-employment (years)</a:t>
                      </a:r>
                      <a:endParaRPr lang="en-IE" sz="14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IE" sz="1400" u="none" strike="noStrike">
                          <a:effectLst/>
                        </a:rPr>
                        <a:t>38.4</a:t>
                      </a:r>
                      <a:endParaRPr lang="en-IE"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IE" sz="1400" u="none" strike="noStrike">
                          <a:effectLst/>
                        </a:rPr>
                        <a:t>42.1</a:t>
                      </a:r>
                      <a:endParaRPr lang="en-IE"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IE" sz="1400" u="none" strike="noStrike">
                          <a:effectLst/>
                        </a:rPr>
                        <a:t>34.0</a:t>
                      </a:r>
                      <a:endParaRPr lang="en-IE" sz="1400" b="0"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1213503545"/>
                  </a:ext>
                </a:extLst>
              </a:tr>
              <a:tr h="304108">
                <a:tc>
                  <a:txBody>
                    <a:bodyPr/>
                    <a:lstStyle/>
                    <a:p>
                      <a:pPr algn="l" fontAlgn="ctr"/>
                      <a:r>
                        <a:rPr lang="en-IE" sz="1400" u="none" strike="noStrike">
                          <a:effectLst/>
                        </a:rPr>
                        <a:t>Credited (years) under YAM</a:t>
                      </a:r>
                      <a:endParaRPr lang="en-IE"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IE" sz="1400" u="none" strike="noStrike">
                          <a:effectLst/>
                        </a:rPr>
                        <a:t>3.4</a:t>
                      </a:r>
                      <a:endParaRPr lang="en-IE"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IE" sz="1400" b="1" u="none" strike="noStrike" dirty="0">
                          <a:solidFill>
                            <a:srgbClr val="FF0000"/>
                          </a:solidFill>
                          <a:effectLst/>
                        </a:rPr>
                        <a:t>3.7</a:t>
                      </a:r>
                      <a:endParaRPr lang="en-IE" sz="1400" b="1" i="0" u="none" strike="noStrike" dirty="0">
                        <a:solidFill>
                          <a:srgbClr val="FF0000"/>
                        </a:solidFill>
                        <a:effectLst/>
                        <a:latin typeface="Calibri" panose="020F0502020204030204" pitchFamily="34" charset="0"/>
                      </a:endParaRPr>
                    </a:p>
                  </a:txBody>
                  <a:tcPr marL="0" marR="0" marT="0" marB="0" anchor="ctr"/>
                </a:tc>
                <a:tc>
                  <a:txBody>
                    <a:bodyPr/>
                    <a:lstStyle/>
                    <a:p>
                      <a:pPr algn="ctr" fontAlgn="ctr"/>
                      <a:r>
                        <a:rPr lang="en-IE" sz="1400" b="1" u="none" strike="noStrike" dirty="0">
                          <a:solidFill>
                            <a:srgbClr val="FF0000"/>
                          </a:solidFill>
                          <a:effectLst/>
                        </a:rPr>
                        <a:t>3.1</a:t>
                      </a:r>
                      <a:endParaRPr lang="en-IE" sz="1400" b="1" i="0" u="none" strike="noStrike" dirty="0">
                        <a:solidFill>
                          <a:srgbClr val="FF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272212171"/>
                  </a:ext>
                </a:extLst>
              </a:tr>
              <a:tr h="304108">
                <a:tc>
                  <a:txBody>
                    <a:bodyPr/>
                    <a:lstStyle/>
                    <a:p>
                      <a:pPr algn="l" fontAlgn="ctr"/>
                      <a:r>
                        <a:rPr lang="en-IE" sz="1400" u="none" strike="noStrike">
                          <a:effectLst/>
                        </a:rPr>
                        <a:t>Credited (years) under TCA</a:t>
                      </a:r>
                      <a:endParaRPr lang="en-IE"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IE" sz="1400" u="none" strike="noStrike">
                          <a:effectLst/>
                        </a:rPr>
                        <a:t>2.4</a:t>
                      </a:r>
                      <a:endParaRPr lang="en-IE"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IE" sz="1400" b="1" u="none" strike="noStrike">
                          <a:solidFill>
                            <a:srgbClr val="FF0000"/>
                          </a:solidFill>
                          <a:effectLst/>
                        </a:rPr>
                        <a:t>2.5</a:t>
                      </a:r>
                      <a:endParaRPr lang="en-IE" sz="1400" b="1" i="0" u="none" strike="noStrike">
                        <a:solidFill>
                          <a:srgbClr val="FF0000"/>
                        </a:solidFill>
                        <a:effectLst/>
                        <a:latin typeface="Calibri" panose="020F0502020204030204" pitchFamily="34" charset="0"/>
                      </a:endParaRPr>
                    </a:p>
                  </a:txBody>
                  <a:tcPr marL="0" marR="0" marT="0" marB="0" anchor="ctr"/>
                </a:tc>
                <a:tc>
                  <a:txBody>
                    <a:bodyPr/>
                    <a:lstStyle/>
                    <a:p>
                      <a:pPr algn="ctr" fontAlgn="ctr"/>
                      <a:r>
                        <a:rPr lang="en-IE" sz="1400" b="1" u="none" strike="noStrike" dirty="0">
                          <a:solidFill>
                            <a:srgbClr val="FF0000"/>
                          </a:solidFill>
                          <a:effectLst/>
                        </a:rPr>
                        <a:t>2.2</a:t>
                      </a:r>
                      <a:endParaRPr lang="en-IE" sz="1400" b="1" i="0" u="none" strike="noStrike" dirty="0">
                        <a:solidFill>
                          <a:srgbClr val="FF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3780720267"/>
                  </a:ext>
                </a:extLst>
              </a:tr>
              <a:tr h="304108">
                <a:tc>
                  <a:txBody>
                    <a:bodyPr/>
                    <a:lstStyle/>
                    <a:p>
                      <a:pPr algn="l" fontAlgn="ctr"/>
                      <a:r>
                        <a:rPr lang="en-IE" sz="1400" u="none" strike="noStrike">
                          <a:effectLst/>
                        </a:rPr>
                        <a:t>Caring (years) - YAM</a:t>
                      </a:r>
                      <a:endParaRPr lang="en-IE"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IE" sz="1400" u="none" strike="noStrike">
                          <a:effectLst/>
                        </a:rPr>
                        <a:t>2.6</a:t>
                      </a:r>
                      <a:endParaRPr lang="en-IE"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IE" sz="1400" u="none" strike="noStrike" dirty="0">
                          <a:effectLst/>
                        </a:rPr>
                        <a:t>0.4</a:t>
                      </a:r>
                      <a:endParaRPr lang="en-IE" sz="14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IE" sz="1400" u="none" strike="noStrike" dirty="0">
                          <a:effectLst/>
                        </a:rPr>
                        <a:t>5.0</a:t>
                      </a:r>
                      <a:endParaRPr lang="en-IE" sz="1400" b="0" i="0" u="none" strike="noStrike" dirty="0">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3760298529"/>
                  </a:ext>
                </a:extLst>
              </a:tr>
              <a:tr h="304108">
                <a:tc>
                  <a:txBody>
                    <a:bodyPr/>
                    <a:lstStyle/>
                    <a:p>
                      <a:pPr algn="l" fontAlgn="ctr"/>
                      <a:r>
                        <a:rPr lang="en-IE" sz="1400" u="none" strike="noStrike">
                          <a:effectLst/>
                        </a:rPr>
                        <a:t>Caring (years) - TCA</a:t>
                      </a:r>
                      <a:endParaRPr lang="en-IE"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IE" sz="1400" u="none" strike="noStrike">
                          <a:effectLst/>
                        </a:rPr>
                        <a:t>4.5</a:t>
                      </a:r>
                      <a:endParaRPr lang="en-IE"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IE" sz="1400" u="none" strike="noStrike">
                          <a:effectLst/>
                        </a:rPr>
                        <a:t>0.5</a:t>
                      </a:r>
                      <a:endParaRPr lang="en-IE"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IE" sz="1400" u="none" strike="noStrike">
                          <a:effectLst/>
                        </a:rPr>
                        <a:t>9.1</a:t>
                      </a:r>
                      <a:endParaRPr lang="en-IE" sz="1400" b="0"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269571409"/>
                  </a:ext>
                </a:extLst>
              </a:tr>
              <a:tr h="304108">
                <a:tc>
                  <a:txBody>
                    <a:bodyPr/>
                    <a:lstStyle/>
                    <a:p>
                      <a:pPr algn="l" fontAlgn="ctr"/>
                      <a:r>
                        <a:rPr lang="en-IE" sz="1400" u="none" strike="noStrike" dirty="0">
                          <a:effectLst/>
                        </a:rPr>
                        <a:t>Proportion with private pension</a:t>
                      </a:r>
                      <a:endParaRPr lang="en-IE" sz="14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IE" sz="1400" u="none" strike="noStrike" dirty="0">
                          <a:effectLst/>
                        </a:rPr>
                        <a:t>43%</a:t>
                      </a:r>
                      <a:endParaRPr lang="en-IE" sz="14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IE" sz="1400" u="none" strike="noStrike" dirty="0">
                          <a:effectLst/>
                        </a:rPr>
                        <a:t>51%</a:t>
                      </a:r>
                      <a:endParaRPr lang="en-IE" sz="14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IE" sz="1400" u="none" strike="noStrike" dirty="0">
                          <a:effectLst/>
                        </a:rPr>
                        <a:t>34%</a:t>
                      </a:r>
                      <a:endParaRPr lang="en-IE" sz="1400" b="0" i="0" u="none" strike="noStrike" dirty="0">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605709246"/>
                  </a:ext>
                </a:extLst>
              </a:tr>
              <a:tr h="608214">
                <a:tc>
                  <a:txBody>
                    <a:bodyPr/>
                    <a:lstStyle/>
                    <a:p>
                      <a:pPr algn="l" fontAlgn="ctr"/>
                      <a:r>
                        <a:rPr lang="en-US" sz="1400" u="none" strike="noStrike" dirty="0">
                          <a:effectLst/>
                        </a:rPr>
                        <a:t>Average weekly private pension at SPA</a:t>
                      </a:r>
                      <a:r>
                        <a:rPr lang="en-US" sz="1050" u="none" strike="noStrike" dirty="0">
                          <a:effectLst/>
                        </a:rPr>
                        <a:t> </a:t>
                      </a:r>
                      <a:r>
                        <a:rPr lang="en-US" sz="1400" u="none" strike="noStrike" dirty="0">
                          <a:effectLst/>
                        </a:rPr>
                        <a:t> (excl. 0)</a:t>
                      </a:r>
                      <a:endParaRPr lang="en-US" sz="14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IE" sz="1400" u="none" strike="noStrike">
                          <a:effectLst/>
                        </a:rPr>
                        <a:t>€139</a:t>
                      </a:r>
                      <a:endParaRPr lang="en-IE"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IE" sz="1400" u="none" strike="noStrike">
                          <a:effectLst/>
                        </a:rPr>
                        <a:t>€152</a:t>
                      </a:r>
                      <a:endParaRPr lang="en-IE"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IE" sz="1400" u="none" strike="noStrike" dirty="0">
                          <a:effectLst/>
                        </a:rPr>
                        <a:t>€118</a:t>
                      </a:r>
                      <a:endParaRPr lang="en-IE" sz="1400" b="0" i="0" u="none" strike="noStrike" dirty="0">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2405124909"/>
                  </a:ext>
                </a:extLst>
              </a:tr>
            </a:tbl>
          </a:graphicData>
        </a:graphic>
      </p:graphicFrame>
    </p:spTree>
    <p:extLst>
      <p:ext uri="{BB962C8B-B14F-4D97-AF65-F5344CB8AC3E}">
        <p14:creationId xmlns:p14="http://schemas.microsoft.com/office/powerpoint/2010/main" val="22203586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F038EBA-07DC-A805-AC4A-7C7313C1BADB}"/>
              </a:ext>
            </a:extLst>
          </p:cNvPr>
          <p:cNvSpPr>
            <a:spLocks noGrp="1"/>
          </p:cNvSpPr>
          <p:nvPr>
            <p:ph type="sldNum" sz="quarter" idx="12"/>
          </p:nvPr>
        </p:nvSpPr>
        <p:spPr>
          <a:xfrm>
            <a:off x="-1549021" y="6397339"/>
            <a:ext cx="2133600" cy="365125"/>
          </a:xfrm>
        </p:spPr>
        <p:txBody>
          <a:bodyPr>
            <a:normAutofit/>
          </a:bodyPr>
          <a:lstStyle/>
          <a:p>
            <a:pPr algn="r">
              <a:spcAft>
                <a:spcPts val="600"/>
              </a:spcAft>
            </a:pPr>
            <a:fld id="{6032EFF6-B497-1D4E-A557-D85E06E93D4C}" type="slidenum">
              <a:rPr lang="en-US" smtClean="0">
                <a:solidFill>
                  <a:prstClr val="black"/>
                </a:solidFill>
              </a:rPr>
              <a:pPr algn="r">
                <a:spcAft>
                  <a:spcPts val="600"/>
                </a:spcAft>
              </a:pPr>
              <a:t>18</a:t>
            </a:fld>
            <a:endParaRPr lang="en-US">
              <a:solidFill>
                <a:prstClr val="black"/>
              </a:solidFill>
            </a:endParaRPr>
          </a:p>
        </p:txBody>
      </p:sp>
      <p:sp>
        <p:nvSpPr>
          <p:cNvPr id="3" name="Date Placeholder 2">
            <a:extLst>
              <a:ext uri="{FF2B5EF4-FFF2-40B4-BE49-F238E27FC236}">
                <a16:creationId xmlns:a16="http://schemas.microsoft.com/office/drawing/2014/main" id="{A23D47E6-6A49-6268-0ABF-FBB9193B94B1}"/>
              </a:ext>
            </a:extLst>
          </p:cNvPr>
          <p:cNvSpPr>
            <a:spLocks noGrp="1"/>
          </p:cNvSpPr>
          <p:nvPr>
            <p:ph type="dt" sz="half" idx="10"/>
          </p:nvPr>
        </p:nvSpPr>
        <p:spPr>
          <a:xfrm>
            <a:off x="570931" y="6397339"/>
            <a:ext cx="1585415" cy="365125"/>
          </a:xfrm>
        </p:spPr>
        <p:txBody>
          <a:bodyPr>
            <a:normAutofit/>
          </a:bodyPr>
          <a:lstStyle/>
          <a:p>
            <a:pPr>
              <a:spcAft>
                <a:spcPts val="600"/>
              </a:spcAft>
            </a:pPr>
            <a:fld id="{176461CD-94D7-4E9C-B586-E36A3D3A8C47}" type="datetime3">
              <a:rPr lang="en-US" smtClean="0">
                <a:solidFill>
                  <a:prstClr val="black"/>
                </a:solidFill>
              </a:rPr>
              <a:pPr>
                <a:spcAft>
                  <a:spcPts val="600"/>
                </a:spcAft>
              </a:pPr>
              <a:t>12 June 2024</a:t>
            </a:fld>
            <a:endParaRPr lang="en-US">
              <a:solidFill>
                <a:prstClr val="black"/>
              </a:solidFill>
            </a:endParaRPr>
          </a:p>
        </p:txBody>
      </p:sp>
      <p:sp>
        <p:nvSpPr>
          <p:cNvPr id="4" name="Text Placeholder 3">
            <a:extLst>
              <a:ext uri="{FF2B5EF4-FFF2-40B4-BE49-F238E27FC236}">
                <a16:creationId xmlns:a16="http://schemas.microsoft.com/office/drawing/2014/main" id="{5B6B94DC-D772-3928-2BC5-EC2EBF80C55D}"/>
              </a:ext>
            </a:extLst>
          </p:cNvPr>
          <p:cNvSpPr>
            <a:spLocks noGrp="1"/>
          </p:cNvSpPr>
          <p:nvPr>
            <p:ph type="body" sz="quarter" idx="13"/>
          </p:nvPr>
        </p:nvSpPr>
        <p:spPr>
          <a:xfrm>
            <a:off x="1997075" y="314325"/>
            <a:ext cx="6759575" cy="614363"/>
          </a:xfrm>
        </p:spPr>
        <p:txBody>
          <a:bodyPr>
            <a:normAutofit/>
          </a:bodyPr>
          <a:lstStyle/>
          <a:p>
            <a:r>
              <a:rPr lang="en-IE" dirty="0"/>
              <a:t>Descriptives</a:t>
            </a:r>
          </a:p>
        </p:txBody>
      </p:sp>
      <p:graphicFrame>
        <p:nvGraphicFramePr>
          <p:cNvPr id="6" name="Content Placeholder 5">
            <a:extLst>
              <a:ext uri="{FF2B5EF4-FFF2-40B4-BE49-F238E27FC236}">
                <a16:creationId xmlns:a16="http://schemas.microsoft.com/office/drawing/2014/main" id="{103012EF-F4A7-E9A4-DD18-C26E274DFE2A}"/>
              </a:ext>
            </a:extLst>
          </p:cNvPr>
          <p:cNvGraphicFramePr>
            <a:graphicFrameLocks noGrp="1"/>
          </p:cNvGraphicFramePr>
          <p:nvPr>
            <p:ph sz="quarter" idx="14"/>
            <p:extLst>
              <p:ext uri="{D42A27DB-BD31-4B8C-83A1-F6EECF244321}">
                <p14:modId xmlns:p14="http://schemas.microsoft.com/office/powerpoint/2010/main" val="3898683871"/>
              </p:ext>
            </p:extLst>
          </p:nvPr>
        </p:nvGraphicFramePr>
        <p:xfrm>
          <a:off x="644237" y="1704109"/>
          <a:ext cx="7855526" cy="3041078"/>
        </p:xfrm>
        <a:graphic>
          <a:graphicData uri="http://schemas.openxmlformats.org/drawingml/2006/table">
            <a:tbl>
              <a:tblPr firstRow="1" bandRow="1">
                <a:tableStyleId>{5C22544A-7EE6-4342-B048-85BDC9FD1C3A}</a:tableStyleId>
              </a:tblPr>
              <a:tblGrid>
                <a:gridCol w="4613452">
                  <a:extLst>
                    <a:ext uri="{9D8B030D-6E8A-4147-A177-3AD203B41FA5}">
                      <a16:colId xmlns:a16="http://schemas.microsoft.com/office/drawing/2014/main" val="4133370749"/>
                    </a:ext>
                  </a:extLst>
                </a:gridCol>
                <a:gridCol w="999794">
                  <a:extLst>
                    <a:ext uri="{9D8B030D-6E8A-4147-A177-3AD203B41FA5}">
                      <a16:colId xmlns:a16="http://schemas.microsoft.com/office/drawing/2014/main" val="2185960170"/>
                    </a:ext>
                  </a:extLst>
                </a:gridCol>
                <a:gridCol w="1003904">
                  <a:extLst>
                    <a:ext uri="{9D8B030D-6E8A-4147-A177-3AD203B41FA5}">
                      <a16:colId xmlns:a16="http://schemas.microsoft.com/office/drawing/2014/main" val="3019688926"/>
                    </a:ext>
                  </a:extLst>
                </a:gridCol>
                <a:gridCol w="1238376">
                  <a:extLst>
                    <a:ext uri="{9D8B030D-6E8A-4147-A177-3AD203B41FA5}">
                      <a16:colId xmlns:a16="http://schemas.microsoft.com/office/drawing/2014/main" val="3764273586"/>
                    </a:ext>
                  </a:extLst>
                </a:gridCol>
              </a:tblGrid>
              <a:tr h="304108">
                <a:tc>
                  <a:txBody>
                    <a:bodyPr/>
                    <a:lstStyle/>
                    <a:p>
                      <a:pPr algn="ctr" fontAlgn="ctr"/>
                      <a:r>
                        <a:rPr lang="en-IE" sz="1400" u="none" strike="noStrike" dirty="0">
                          <a:effectLst/>
                        </a:rPr>
                        <a:t> </a:t>
                      </a:r>
                      <a:endParaRPr lang="en-IE" sz="14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IE" sz="1400" u="none" strike="noStrike">
                          <a:effectLst/>
                        </a:rPr>
                        <a:t>Total</a:t>
                      </a:r>
                      <a:endParaRPr lang="en-IE"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IE" sz="1400" u="none" strike="noStrike">
                          <a:effectLst/>
                        </a:rPr>
                        <a:t>Male</a:t>
                      </a:r>
                      <a:endParaRPr lang="en-IE"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IE" sz="1400" u="none" strike="noStrike">
                          <a:effectLst/>
                        </a:rPr>
                        <a:t>Female</a:t>
                      </a:r>
                      <a:endParaRPr lang="en-IE" sz="1400" b="0"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1021234584"/>
                  </a:ext>
                </a:extLst>
              </a:tr>
              <a:tr h="304108">
                <a:tc>
                  <a:txBody>
                    <a:bodyPr/>
                    <a:lstStyle/>
                    <a:p>
                      <a:pPr algn="l" fontAlgn="ctr"/>
                      <a:r>
                        <a:rPr lang="en-IE" sz="1400" u="none" strike="noStrike">
                          <a:effectLst/>
                        </a:rPr>
                        <a:t>Age at first job</a:t>
                      </a:r>
                      <a:endParaRPr lang="en-IE"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IE" sz="1400" u="none" strike="noStrike">
                          <a:effectLst/>
                        </a:rPr>
                        <a:t>17.4</a:t>
                      </a:r>
                      <a:endParaRPr lang="en-IE"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IE" sz="1400" u="none" strike="noStrike">
                          <a:effectLst/>
                        </a:rPr>
                        <a:t>17.3</a:t>
                      </a:r>
                      <a:endParaRPr lang="en-IE"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IE" sz="1400" u="none" strike="noStrike">
                          <a:effectLst/>
                        </a:rPr>
                        <a:t>17.5</a:t>
                      </a:r>
                      <a:endParaRPr lang="en-IE" sz="1400" b="0"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1280017509"/>
                  </a:ext>
                </a:extLst>
              </a:tr>
              <a:tr h="304108">
                <a:tc>
                  <a:txBody>
                    <a:bodyPr/>
                    <a:lstStyle/>
                    <a:p>
                      <a:pPr algn="l" fontAlgn="ctr"/>
                      <a:r>
                        <a:rPr lang="en-IE" sz="1400" u="none" strike="noStrike" dirty="0">
                          <a:effectLst/>
                        </a:rPr>
                        <a:t>Employment/Self-employment (years)</a:t>
                      </a:r>
                      <a:endParaRPr lang="en-IE" sz="14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IE" sz="1400" u="none" strike="noStrike">
                          <a:effectLst/>
                        </a:rPr>
                        <a:t>38.4</a:t>
                      </a:r>
                      <a:endParaRPr lang="en-IE"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IE" sz="1400" u="none" strike="noStrike">
                          <a:effectLst/>
                        </a:rPr>
                        <a:t>42.1</a:t>
                      </a:r>
                      <a:endParaRPr lang="en-IE"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IE" sz="1400" u="none" strike="noStrike">
                          <a:effectLst/>
                        </a:rPr>
                        <a:t>34.0</a:t>
                      </a:r>
                      <a:endParaRPr lang="en-IE" sz="1400" b="0"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1213503545"/>
                  </a:ext>
                </a:extLst>
              </a:tr>
              <a:tr h="304108">
                <a:tc>
                  <a:txBody>
                    <a:bodyPr/>
                    <a:lstStyle/>
                    <a:p>
                      <a:pPr algn="l" fontAlgn="ctr"/>
                      <a:r>
                        <a:rPr lang="en-IE" sz="1400" u="none" strike="noStrike">
                          <a:effectLst/>
                        </a:rPr>
                        <a:t>Credited (years) under YAM</a:t>
                      </a:r>
                      <a:endParaRPr lang="en-IE"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IE" sz="1400" u="none" strike="noStrike">
                          <a:effectLst/>
                        </a:rPr>
                        <a:t>3.4</a:t>
                      </a:r>
                      <a:endParaRPr lang="en-IE"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IE" sz="1400" u="none" strike="noStrike">
                          <a:effectLst/>
                        </a:rPr>
                        <a:t>3.7</a:t>
                      </a:r>
                      <a:endParaRPr lang="en-IE"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IE" sz="1400" u="none" strike="noStrike">
                          <a:effectLst/>
                        </a:rPr>
                        <a:t>3.1</a:t>
                      </a:r>
                      <a:endParaRPr lang="en-IE" sz="1400" b="0"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272212171"/>
                  </a:ext>
                </a:extLst>
              </a:tr>
              <a:tr h="304108">
                <a:tc>
                  <a:txBody>
                    <a:bodyPr/>
                    <a:lstStyle/>
                    <a:p>
                      <a:pPr algn="l" fontAlgn="ctr"/>
                      <a:r>
                        <a:rPr lang="en-IE" sz="1400" u="none" strike="noStrike">
                          <a:effectLst/>
                        </a:rPr>
                        <a:t>Credited (years) under TCA</a:t>
                      </a:r>
                      <a:endParaRPr lang="en-IE"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IE" sz="1400" u="none" strike="noStrike">
                          <a:effectLst/>
                        </a:rPr>
                        <a:t>2.4</a:t>
                      </a:r>
                      <a:endParaRPr lang="en-IE"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IE" sz="1400" u="none" strike="noStrike">
                          <a:effectLst/>
                        </a:rPr>
                        <a:t>2.5</a:t>
                      </a:r>
                      <a:endParaRPr lang="en-IE"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IE" sz="1400" u="none" strike="noStrike">
                          <a:effectLst/>
                        </a:rPr>
                        <a:t>2.2</a:t>
                      </a:r>
                      <a:endParaRPr lang="en-IE" sz="1400" b="0"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3780720267"/>
                  </a:ext>
                </a:extLst>
              </a:tr>
              <a:tr h="304108">
                <a:tc>
                  <a:txBody>
                    <a:bodyPr/>
                    <a:lstStyle/>
                    <a:p>
                      <a:pPr algn="l" fontAlgn="ctr"/>
                      <a:r>
                        <a:rPr lang="en-IE" sz="1400" u="none" strike="noStrike">
                          <a:effectLst/>
                        </a:rPr>
                        <a:t>Caring (years) - YAM</a:t>
                      </a:r>
                      <a:endParaRPr lang="en-IE"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IE" sz="1400" u="none" strike="noStrike">
                          <a:effectLst/>
                        </a:rPr>
                        <a:t>2.6</a:t>
                      </a:r>
                      <a:endParaRPr lang="en-IE"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IE" sz="1400" b="1" u="none" strike="noStrike" dirty="0">
                          <a:solidFill>
                            <a:srgbClr val="FF0000"/>
                          </a:solidFill>
                          <a:effectLst/>
                        </a:rPr>
                        <a:t>0.4</a:t>
                      </a:r>
                      <a:endParaRPr lang="en-IE" sz="1400" b="1" i="0" u="none" strike="noStrike" dirty="0">
                        <a:solidFill>
                          <a:srgbClr val="FF0000"/>
                        </a:solidFill>
                        <a:effectLst/>
                        <a:latin typeface="Calibri" panose="020F0502020204030204" pitchFamily="34" charset="0"/>
                      </a:endParaRPr>
                    </a:p>
                  </a:txBody>
                  <a:tcPr marL="0" marR="0" marT="0" marB="0" anchor="ctr"/>
                </a:tc>
                <a:tc>
                  <a:txBody>
                    <a:bodyPr/>
                    <a:lstStyle/>
                    <a:p>
                      <a:pPr algn="ctr" fontAlgn="ctr"/>
                      <a:r>
                        <a:rPr lang="en-IE" sz="1400" b="1" u="none" strike="noStrike" dirty="0">
                          <a:solidFill>
                            <a:srgbClr val="FF0000"/>
                          </a:solidFill>
                          <a:effectLst/>
                        </a:rPr>
                        <a:t>5.0</a:t>
                      </a:r>
                      <a:endParaRPr lang="en-IE" sz="1400" b="1" i="0" u="none" strike="noStrike" dirty="0">
                        <a:solidFill>
                          <a:srgbClr val="FF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3760298529"/>
                  </a:ext>
                </a:extLst>
              </a:tr>
              <a:tr h="304108">
                <a:tc>
                  <a:txBody>
                    <a:bodyPr/>
                    <a:lstStyle/>
                    <a:p>
                      <a:pPr algn="l" fontAlgn="ctr"/>
                      <a:r>
                        <a:rPr lang="en-IE" sz="1400" u="none" strike="noStrike">
                          <a:effectLst/>
                        </a:rPr>
                        <a:t>Caring (years) - TCA</a:t>
                      </a:r>
                      <a:endParaRPr lang="en-IE"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IE" sz="1400" u="none" strike="noStrike">
                          <a:effectLst/>
                        </a:rPr>
                        <a:t>4.5</a:t>
                      </a:r>
                      <a:endParaRPr lang="en-IE"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IE" sz="1400" b="1" u="none" strike="noStrike">
                          <a:solidFill>
                            <a:srgbClr val="FF0000"/>
                          </a:solidFill>
                          <a:effectLst/>
                        </a:rPr>
                        <a:t>0.5</a:t>
                      </a:r>
                      <a:endParaRPr lang="en-IE" sz="1400" b="1" i="0" u="none" strike="noStrike">
                        <a:solidFill>
                          <a:srgbClr val="FF0000"/>
                        </a:solidFill>
                        <a:effectLst/>
                        <a:latin typeface="Calibri" panose="020F0502020204030204" pitchFamily="34" charset="0"/>
                      </a:endParaRPr>
                    </a:p>
                  </a:txBody>
                  <a:tcPr marL="0" marR="0" marT="0" marB="0" anchor="ctr"/>
                </a:tc>
                <a:tc>
                  <a:txBody>
                    <a:bodyPr/>
                    <a:lstStyle/>
                    <a:p>
                      <a:pPr algn="ctr" fontAlgn="ctr"/>
                      <a:r>
                        <a:rPr lang="en-IE" sz="1400" b="1" u="none" strike="noStrike" dirty="0">
                          <a:solidFill>
                            <a:srgbClr val="FF0000"/>
                          </a:solidFill>
                          <a:effectLst/>
                        </a:rPr>
                        <a:t>9.1</a:t>
                      </a:r>
                      <a:endParaRPr lang="en-IE" sz="1400" b="1" i="0" u="none" strike="noStrike" dirty="0">
                        <a:solidFill>
                          <a:srgbClr val="FF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269571409"/>
                  </a:ext>
                </a:extLst>
              </a:tr>
              <a:tr h="304108">
                <a:tc>
                  <a:txBody>
                    <a:bodyPr/>
                    <a:lstStyle/>
                    <a:p>
                      <a:pPr algn="l" fontAlgn="ctr"/>
                      <a:r>
                        <a:rPr lang="en-IE" sz="1400" u="none" strike="noStrike" dirty="0">
                          <a:effectLst/>
                        </a:rPr>
                        <a:t>Proportion with private pension</a:t>
                      </a:r>
                      <a:endParaRPr lang="en-IE" sz="14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IE" sz="1400" u="none" strike="noStrike" dirty="0">
                          <a:effectLst/>
                        </a:rPr>
                        <a:t>43%</a:t>
                      </a:r>
                      <a:endParaRPr lang="en-IE" sz="14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IE" sz="1400" u="none" strike="noStrike" dirty="0">
                          <a:effectLst/>
                        </a:rPr>
                        <a:t>51%</a:t>
                      </a:r>
                      <a:endParaRPr lang="en-IE" sz="14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IE" sz="1400" u="none" strike="noStrike" dirty="0">
                          <a:effectLst/>
                        </a:rPr>
                        <a:t>34%</a:t>
                      </a:r>
                      <a:endParaRPr lang="en-IE" sz="1400" b="0" i="0" u="none" strike="noStrike" dirty="0">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605709246"/>
                  </a:ext>
                </a:extLst>
              </a:tr>
              <a:tr h="608214">
                <a:tc>
                  <a:txBody>
                    <a:bodyPr/>
                    <a:lstStyle/>
                    <a:p>
                      <a:pPr algn="l" fontAlgn="ctr"/>
                      <a:r>
                        <a:rPr lang="en-US" sz="1400" u="none" strike="noStrike" dirty="0">
                          <a:effectLst/>
                        </a:rPr>
                        <a:t>Average weekly private pension at SPA</a:t>
                      </a:r>
                      <a:r>
                        <a:rPr lang="en-US" sz="1050" u="none" strike="noStrike" dirty="0">
                          <a:effectLst/>
                        </a:rPr>
                        <a:t> </a:t>
                      </a:r>
                      <a:r>
                        <a:rPr lang="en-US" sz="1400" u="none" strike="noStrike" dirty="0">
                          <a:effectLst/>
                        </a:rPr>
                        <a:t> (excl. 0)</a:t>
                      </a:r>
                      <a:endParaRPr lang="en-US" sz="14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IE" sz="1400" u="none" strike="noStrike">
                          <a:effectLst/>
                        </a:rPr>
                        <a:t>€139</a:t>
                      </a:r>
                      <a:endParaRPr lang="en-IE"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IE" sz="1400" u="none" strike="noStrike">
                          <a:effectLst/>
                        </a:rPr>
                        <a:t>€152</a:t>
                      </a:r>
                      <a:endParaRPr lang="en-IE"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IE" sz="1400" u="none" strike="noStrike" dirty="0">
                          <a:effectLst/>
                        </a:rPr>
                        <a:t>€118</a:t>
                      </a:r>
                      <a:endParaRPr lang="en-IE" sz="1400" b="0" i="0" u="none" strike="noStrike" dirty="0">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2405124909"/>
                  </a:ext>
                </a:extLst>
              </a:tr>
            </a:tbl>
          </a:graphicData>
        </a:graphic>
      </p:graphicFrame>
    </p:spTree>
    <p:extLst>
      <p:ext uri="{BB962C8B-B14F-4D97-AF65-F5344CB8AC3E}">
        <p14:creationId xmlns:p14="http://schemas.microsoft.com/office/powerpoint/2010/main" val="32453516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F038EBA-07DC-A805-AC4A-7C7313C1BADB}"/>
              </a:ext>
            </a:extLst>
          </p:cNvPr>
          <p:cNvSpPr>
            <a:spLocks noGrp="1"/>
          </p:cNvSpPr>
          <p:nvPr>
            <p:ph type="sldNum" sz="quarter" idx="12"/>
          </p:nvPr>
        </p:nvSpPr>
        <p:spPr>
          <a:xfrm>
            <a:off x="-1549021" y="6397339"/>
            <a:ext cx="2133600" cy="365125"/>
          </a:xfrm>
        </p:spPr>
        <p:txBody>
          <a:bodyPr>
            <a:normAutofit/>
          </a:bodyPr>
          <a:lstStyle/>
          <a:p>
            <a:pPr algn="r">
              <a:spcAft>
                <a:spcPts val="600"/>
              </a:spcAft>
            </a:pPr>
            <a:fld id="{6032EFF6-B497-1D4E-A557-D85E06E93D4C}" type="slidenum">
              <a:rPr lang="en-US" smtClean="0">
                <a:solidFill>
                  <a:prstClr val="black"/>
                </a:solidFill>
              </a:rPr>
              <a:pPr algn="r">
                <a:spcAft>
                  <a:spcPts val="600"/>
                </a:spcAft>
              </a:pPr>
              <a:t>19</a:t>
            </a:fld>
            <a:endParaRPr lang="en-US">
              <a:solidFill>
                <a:prstClr val="black"/>
              </a:solidFill>
            </a:endParaRPr>
          </a:p>
        </p:txBody>
      </p:sp>
      <p:sp>
        <p:nvSpPr>
          <p:cNvPr id="3" name="Date Placeholder 2">
            <a:extLst>
              <a:ext uri="{FF2B5EF4-FFF2-40B4-BE49-F238E27FC236}">
                <a16:creationId xmlns:a16="http://schemas.microsoft.com/office/drawing/2014/main" id="{A23D47E6-6A49-6268-0ABF-FBB9193B94B1}"/>
              </a:ext>
            </a:extLst>
          </p:cNvPr>
          <p:cNvSpPr>
            <a:spLocks noGrp="1"/>
          </p:cNvSpPr>
          <p:nvPr>
            <p:ph type="dt" sz="half" idx="10"/>
          </p:nvPr>
        </p:nvSpPr>
        <p:spPr>
          <a:xfrm>
            <a:off x="570931" y="6397339"/>
            <a:ext cx="1585415" cy="365125"/>
          </a:xfrm>
        </p:spPr>
        <p:txBody>
          <a:bodyPr>
            <a:normAutofit/>
          </a:bodyPr>
          <a:lstStyle/>
          <a:p>
            <a:pPr>
              <a:spcAft>
                <a:spcPts val="600"/>
              </a:spcAft>
            </a:pPr>
            <a:fld id="{176461CD-94D7-4E9C-B586-E36A3D3A8C47}" type="datetime3">
              <a:rPr lang="en-US" smtClean="0">
                <a:solidFill>
                  <a:prstClr val="black"/>
                </a:solidFill>
              </a:rPr>
              <a:pPr>
                <a:spcAft>
                  <a:spcPts val="600"/>
                </a:spcAft>
              </a:pPr>
              <a:t>12 June 2024</a:t>
            </a:fld>
            <a:endParaRPr lang="en-US">
              <a:solidFill>
                <a:prstClr val="black"/>
              </a:solidFill>
            </a:endParaRPr>
          </a:p>
        </p:txBody>
      </p:sp>
      <p:sp>
        <p:nvSpPr>
          <p:cNvPr id="4" name="Text Placeholder 3">
            <a:extLst>
              <a:ext uri="{FF2B5EF4-FFF2-40B4-BE49-F238E27FC236}">
                <a16:creationId xmlns:a16="http://schemas.microsoft.com/office/drawing/2014/main" id="{5B6B94DC-D772-3928-2BC5-EC2EBF80C55D}"/>
              </a:ext>
            </a:extLst>
          </p:cNvPr>
          <p:cNvSpPr>
            <a:spLocks noGrp="1"/>
          </p:cNvSpPr>
          <p:nvPr>
            <p:ph type="body" sz="quarter" idx="13"/>
          </p:nvPr>
        </p:nvSpPr>
        <p:spPr>
          <a:xfrm>
            <a:off x="1997075" y="314325"/>
            <a:ext cx="6759575" cy="614363"/>
          </a:xfrm>
        </p:spPr>
        <p:txBody>
          <a:bodyPr>
            <a:normAutofit/>
          </a:bodyPr>
          <a:lstStyle/>
          <a:p>
            <a:r>
              <a:rPr lang="en-IE" dirty="0"/>
              <a:t>Descriptives</a:t>
            </a:r>
          </a:p>
        </p:txBody>
      </p:sp>
      <p:graphicFrame>
        <p:nvGraphicFramePr>
          <p:cNvPr id="6" name="Content Placeholder 5">
            <a:extLst>
              <a:ext uri="{FF2B5EF4-FFF2-40B4-BE49-F238E27FC236}">
                <a16:creationId xmlns:a16="http://schemas.microsoft.com/office/drawing/2014/main" id="{103012EF-F4A7-E9A4-DD18-C26E274DFE2A}"/>
              </a:ext>
            </a:extLst>
          </p:cNvPr>
          <p:cNvGraphicFramePr>
            <a:graphicFrameLocks noGrp="1"/>
          </p:cNvGraphicFramePr>
          <p:nvPr>
            <p:ph sz="quarter" idx="14"/>
            <p:extLst>
              <p:ext uri="{D42A27DB-BD31-4B8C-83A1-F6EECF244321}">
                <p14:modId xmlns:p14="http://schemas.microsoft.com/office/powerpoint/2010/main" val="387924040"/>
              </p:ext>
            </p:extLst>
          </p:nvPr>
        </p:nvGraphicFramePr>
        <p:xfrm>
          <a:off x="644237" y="1704109"/>
          <a:ext cx="7855526" cy="3041078"/>
        </p:xfrm>
        <a:graphic>
          <a:graphicData uri="http://schemas.openxmlformats.org/drawingml/2006/table">
            <a:tbl>
              <a:tblPr firstRow="1" bandRow="1">
                <a:tableStyleId>{5C22544A-7EE6-4342-B048-85BDC9FD1C3A}</a:tableStyleId>
              </a:tblPr>
              <a:tblGrid>
                <a:gridCol w="4613452">
                  <a:extLst>
                    <a:ext uri="{9D8B030D-6E8A-4147-A177-3AD203B41FA5}">
                      <a16:colId xmlns:a16="http://schemas.microsoft.com/office/drawing/2014/main" val="4133370749"/>
                    </a:ext>
                  </a:extLst>
                </a:gridCol>
                <a:gridCol w="999794">
                  <a:extLst>
                    <a:ext uri="{9D8B030D-6E8A-4147-A177-3AD203B41FA5}">
                      <a16:colId xmlns:a16="http://schemas.microsoft.com/office/drawing/2014/main" val="2185960170"/>
                    </a:ext>
                  </a:extLst>
                </a:gridCol>
                <a:gridCol w="1003904">
                  <a:extLst>
                    <a:ext uri="{9D8B030D-6E8A-4147-A177-3AD203B41FA5}">
                      <a16:colId xmlns:a16="http://schemas.microsoft.com/office/drawing/2014/main" val="3019688926"/>
                    </a:ext>
                  </a:extLst>
                </a:gridCol>
                <a:gridCol w="1238376">
                  <a:extLst>
                    <a:ext uri="{9D8B030D-6E8A-4147-A177-3AD203B41FA5}">
                      <a16:colId xmlns:a16="http://schemas.microsoft.com/office/drawing/2014/main" val="3764273586"/>
                    </a:ext>
                  </a:extLst>
                </a:gridCol>
              </a:tblGrid>
              <a:tr h="304108">
                <a:tc>
                  <a:txBody>
                    <a:bodyPr/>
                    <a:lstStyle/>
                    <a:p>
                      <a:pPr algn="ctr" fontAlgn="ctr"/>
                      <a:r>
                        <a:rPr lang="en-IE" sz="1400" u="none" strike="noStrike" dirty="0">
                          <a:effectLst/>
                        </a:rPr>
                        <a:t> </a:t>
                      </a:r>
                      <a:endParaRPr lang="en-IE" sz="14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IE" sz="1400" u="none" strike="noStrike">
                          <a:effectLst/>
                        </a:rPr>
                        <a:t>Total</a:t>
                      </a:r>
                      <a:endParaRPr lang="en-IE"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IE" sz="1400" u="none" strike="noStrike">
                          <a:effectLst/>
                        </a:rPr>
                        <a:t>Male</a:t>
                      </a:r>
                      <a:endParaRPr lang="en-IE"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IE" sz="1400" u="none" strike="noStrike">
                          <a:effectLst/>
                        </a:rPr>
                        <a:t>Female</a:t>
                      </a:r>
                      <a:endParaRPr lang="en-IE" sz="1400" b="0"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1021234584"/>
                  </a:ext>
                </a:extLst>
              </a:tr>
              <a:tr h="304108">
                <a:tc>
                  <a:txBody>
                    <a:bodyPr/>
                    <a:lstStyle/>
                    <a:p>
                      <a:pPr algn="l" fontAlgn="ctr"/>
                      <a:r>
                        <a:rPr lang="en-IE" sz="1400" u="none" strike="noStrike">
                          <a:effectLst/>
                        </a:rPr>
                        <a:t>Age at first job</a:t>
                      </a:r>
                      <a:endParaRPr lang="en-IE"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IE" sz="1400" u="none" strike="noStrike">
                          <a:effectLst/>
                        </a:rPr>
                        <a:t>17.4</a:t>
                      </a:r>
                      <a:endParaRPr lang="en-IE"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IE" sz="1400" u="none" strike="noStrike">
                          <a:effectLst/>
                        </a:rPr>
                        <a:t>17.3</a:t>
                      </a:r>
                      <a:endParaRPr lang="en-IE"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IE" sz="1400" u="none" strike="noStrike">
                          <a:effectLst/>
                        </a:rPr>
                        <a:t>17.5</a:t>
                      </a:r>
                      <a:endParaRPr lang="en-IE" sz="1400" b="0"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1280017509"/>
                  </a:ext>
                </a:extLst>
              </a:tr>
              <a:tr h="304108">
                <a:tc>
                  <a:txBody>
                    <a:bodyPr/>
                    <a:lstStyle/>
                    <a:p>
                      <a:pPr algn="l" fontAlgn="ctr"/>
                      <a:r>
                        <a:rPr lang="en-IE" sz="1400" u="none" strike="noStrike" dirty="0">
                          <a:effectLst/>
                        </a:rPr>
                        <a:t>Employment/Self-employment (years)</a:t>
                      </a:r>
                      <a:endParaRPr lang="en-IE" sz="14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IE" sz="1400" u="none" strike="noStrike">
                          <a:effectLst/>
                        </a:rPr>
                        <a:t>38.4</a:t>
                      </a:r>
                      <a:endParaRPr lang="en-IE"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IE" sz="1400" u="none" strike="noStrike">
                          <a:effectLst/>
                        </a:rPr>
                        <a:t>42.1</a:t>
                      </a:r>
                      <a:endParaRPr lang="en-IE"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IE" sz="1400" u="none" strike="noStrike">
                          <a:effectLst/>
                        </a:rPr>
                        <a:t>34.0</a:t>
                      </a:r>
                      <a:endParaRPr lang="en-IE" sz="1400" b="0"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1213503545"/>
                  </a:ext>
                </a:extLst>
              </a:tr>
              <a:tr h="304108">
                <a:tc>
                  <a:txBody>
                    <a:bodyPr/>
                    <a:lstStyle/>
                    <a:p>
                      <a:pPr algn="l" fontAlgn="ctr"/>
                      <a:r>
                        <a:rPr lang="en-IE" sz="1400" u="none" strike="noStrike">
                          <a:effectLst/>
                        </a:rPr>
                        <a:t>Credited (years) under YAM</a:t>
                      </a:r>
                      <a:endParaRPr lang="en-IE"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IE" sz="1400" u="none" strike="noStrike">
                          <a:effectLst/>
                        </a:rPr>
                        <a:t>3.4</a:t>
                      </a:r>
                      <a:endParaRPr lang="en-IE"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IE" sz="1400" u="none" strike="noStrike">
                          <a:effectLst/>
                        </a:rPr>
                        <a:t>3.7</a:t>
                      </a:r>
                      <a:endParaRPr lang="en-IE"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IE" sz="1400" u="none" strike="noStrike">
                          <a:effectLst/>
                        </a:rPr>
                        <a:t>3.1</a:t>
                      </a:r>
                      <a:endParaRPr lang="en-IE" sz="1400" b="0"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272212171"/>
                  </a:ext>
                </a:extLst>
              </a:tr>
              <a:tr h="304108">
                <a:tc>
                  <a:txBody>
                    <a:bodyPr/>
                    <a:lstStyle/>
                    <a:p>
                      <a:pPr algn="l" fontAlgn="ctr"/>
                      <a:r>
                        <a:rPr lang="en-IE" sz="1400" u="none" strike="noStrike">
                          <a:effectLst/>
                        </a:rPr>
                        <a:t>Credited (years) under TCA</a:t>
                      </a:r>
                      <a:endParaRPr lang="en-IE"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IE" sz="1400" u="none" strike="noStrike">
                          <a:effectLst/>
                        </a:rPr>
                        <a:t>2.4</a:t>
                      </a:r>
                      <a:endParaRPr lang="en-IE"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IE" sz="1400" u="none" strike="noStrike">
                          <a:effectLst/>
                        </a:rPr>
                        <a:t>2.5</a:t>
                      </a:r>
                      <a:endParaRPr lang="en-IE"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IE" sz="1400" u="none" strike="noStrike">
                          <a:effectLst/>
                        </a:rPr>
                        <a:t>2.2</a:t>
                      </a:r>
                      <a:endParaRPr lang="en-IE" sz="1400" b="0"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3780720267"/>
                  </a:ext>
                </a:extLst>
              </a:tr>
              <a:tr h="304108">
                <a:tc>
                  <a:txBody>
                    <a:bodyPr/>
                    <a:lstStyle/>
                    <a:p>
                      <a:pPr algn="l" fontAlgn="ctr"/>
                      <a:r>
                        <a:rPr lang="en-IE" sz="1400" u="none" strike="noStrike">
                          <a:effectLst/>
                        </a:rPr>
                        <a:t>Caring (years) - YAM</a:t>
                      </a:r>
                      <a:endParaRPr lang="en-IE"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IE" sz="1400" u="none" strike="noStrike">
                          <a:effectLst/>
                        </a:rPr>
                        <a:t>2.6</a:t>
                      </a:r>
                      <a:endParaRPr lang="en-IE"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IE" sz="1400" u="none" strike="noStrike" dirty="0">
                          <a:effectLst/>
                        </a:rPr>
                        <a:t>0.4</a:t>
                      </a:r>
                      <a:endParaRPr lang="en-IE" sz="14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IE" sz="1400" u="none" strike="noStrike" dirty="0">
                          <a:effectLst/>
                        </a:rPr>
                        <a:t>5.0</a:t>
                      </a:r>
                      <a:endParaRPr lang="en-IE" sz="1400" b="0" i="0" u="none" strike="noStrike" dirty="0">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3760298529"/>
                  </a:ext>
                </a:extLst>
              </a:tr>
              <a:tr h="304108">
                <a:tc>
                  <a:txBody>
                    <a:bodyPr/>
                    <a:lstStyle/>
                    <a:p>
                      <a:pPr algn="l" fontAlgn="ctr"/>
                      <a:r>
                        <a:rPr lang="en-IE" sz="1400" u="none" strike="noStrike">
                          <a:effectLst/>
                        </a:rPr>
                        <a:t>Caring (years) - TCA</a:t>
                      </a:r>
                      <a:endParaRPr lang="en-IE"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IE" sz="1400" u="none" strike="noStrike">
                          <a:effectLst/>
                        </a:rPr>
                        <a:t>4.5</a:t>
                      </a:r>
                      <a:endParaRPr lang="en-IE"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IE" sz="1400" u="none" strike="noStrike">
                          <a:effectLst/>
                        </a:rPr>
                        <a:t>0.5</a:t>
                      </a:r>
                      <a:endParaRPr lang="en-IE"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IE" sz="1400" u="none" strike="noStrike">
                          <a:effectLst/>
                        </a:rPr>
                        <a:t>9.1</a:t>
                      </a:r>
                      <a:endParaRPr lang="en-IE" sz="1400" b="0"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269571409"/>
                  </a:ext>
                </a:extLst>
              </a:tr>
              <a:tr h="304108">
                <a:tc>
                  <a:txBody>
                    <a:bodyPr/>
                    <a:lstStyle/>
                    <a:p>
                      <a:pPr algn="l" fontAlgn="ctr"/>
                      <a:r>
                        <a:rPr lang="en-IE" sz="1400" u="none" strike="noStrike" dirty="0">
                          <a:effectLst/>
                        </a:rPr>
                        <a:t>Proportion with private pension</a:t>
                      </a:r>
                      <a:endParaRPr lang="en-IE" sz="14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IE" sz="1400" u="none" strike="noStrike" dirty="0">
                          <a:effectLst/>
                        </a:rPr>
                        <a:t>43%</a:t>
                      </a:r>
                      <a:endParaRPr lang="en-IE" sz="14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IE" sz="1400" b="1" u="none" strike="noStrike" dirty="0">
                          <a:solidFill>
                            <a:srgbClr val="FF0000"/>
                          </a:solidFill>
                          <a:effectLst/>
                        </a:rPr>
                        <a:t>51%</a:t>
                      </a:r>
                      <a:endParaRPr lang="en-IE" sz="1400" b="1" i="0" u="none" strike="noStrike" dirty="0">
                        <a:solidFill>
                          <a:srgbClr val="FF0000"/>
                        </a:solidFill>
                        <a:effectLst/>
                        <a:latin typeface="Calibri" panose="020F0502020204030204" pitchFamily="34" charset="0"/>
                      </a:endParaRPr>
                    </a:p>
                  </a:txBody>
                  <a:tcPr marL="0" marR="0" marT="0" marB="0" anchor="ctr"/>
                </a:tc>
                <a:tc>
                  <a:txBody>
                    <a:bodyPr/>
                    <a:lstStyle/>
                    <a:p>
                      <a:pPr algn="ctr" fontAlgn="ctr"/>
                      <a:r>
                        <a:rPr lang="en-IE" sz="1400" b="1" u="none" strike="noStrike" dirty="0">
                          <a:solidFill>
                            <a:srgbClr val="FF0000"/>
                          </a:solidFill>
                          <a:effectLst/>
                        </a:rPr>
                        <a:t>34%</a:t>
                      </a:r>
                      <a:endParaRPr lang="en-IE" sz="1400" b="1" i="0" u="none" strike="noStrike" dirty="0">
                        <a:solidFill>
                          <a:srgbClr val="FF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605709246"/>
                  </a:ext>
                </a:extLst>
              </a:tr>
              <a:tr h="608214">
                <a:tc>
                  <a:txBody>
                    <a:bodyPr/>
                    <a:lstStyle/>
                    <a:p>
                      <a:pPr algn="l" fontAlgn="ctr"/>
                      <a:r>
                        <a:rPr lang="en-US" sz="1400" u="none" strike="noStrike" dirty="0">
                          <a:effectLst/>
                        </a:rPr>
                        <a:t>Average weekly private pension at SPA</a:t>
                      </a:r>
                      <a:r>
                        <a:rPr lang="en-US" sz="1050" u="none" strike="noStrike" dirty="0">
                          <a:effectLst/>
                        </a:rPr>
                        <a:t> </a:t>
                      </a:r>
                      <a:r>
                        <a:rPr lang="en-US" sz="1400" u="none" strike="noStrike" dirty="0">
                          <a:effectLst/>
                        </a:rPr>
                        <a:t> (excl. 0)</a:t>
                      </a:r>
                      <a:endParaRPr lang="en-US" sz="14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IE" sz="1400" u="none" strike="noStrike">
                          <a:effectLst/>
                        </a:rPr>
                        <a:t>€139</a:t>
                      </a:r>
                      <a:endParaRPr lang="en-IE" sz="14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IE" sz="1400" b="1" u="none" strike="noStrike">
                          <a:solidFill>
                            <a:srgbClr val="FF0000"/>
                          </a:solidFill>
                          <a:effectLst/>
                        </a:rPr>
                        <a:t>€152</a:t>
                      </a:r>
                      <a:endParaRPr lang="en-IE" sz="1400" b="1" i="0" u="none" strike="noStrike">
                        <a:solidFill>
                          <a:srgbClr val="FF0000"/>
                        </a:solidFill>
                        <a:effectLst/>
                        <a:latin typeface="Calibri" panose="020F0502020204030204" pitchFamily="34" charset="0"/>
                      </a:endParaRPr>
                    </a:p>
                  </a:txBody>
                  <a:tcPr marL="0" marR="0" marT="0" marB="0" anchor="ctr"/>
                </a:tc>
                <a:tc>
                  <a:txBody>
                    <a:bodyPr/>
                    <a:lstStyle/>
                    <a:p>
                      <a:pPr algn="ctr" fontAlgn="ctr"/>
                      <a:r>
                        <a:rPr lang="en-IE" sz="1400" b="1" u="none" strike="noStrike" dirty="0">
                          <a:solidFill>
                            <a:srgbClr val="FF0000"/>
                          </a:solidFill>
                          <a:effectLst/>
                        </a:rPr>
                        <a:t>€118</a:t>
                      </a:r>
                      <a:endParaRPr lang="en-IE" sz="1400" b="1" i="0" u="none" strike="noStrike" dirty="0">
                        <a:solidFill>
                          <a:srgbClr val="FF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2405124909"/>
                  </a:ext>
                </a:extLst>
              </a:tr>
            </a:tbl>
          </a:graphicData>
        </a:graphic>
      </p:graphicFrame>
    </p:spTree>
    <p:extLst>
      <p:ext uri="{BB962C8B-B14F-4D97-AF65-F5344CB8AC3E}">
        <p14:creationId xmlns:p14="http://schemas.microsoft.com/office/powerpoint/2010/main" val="12908837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a:xfrm>
            <a:off x="3352800" y="382588"/>
            <a:ext cx="5557838" cy="1419708"/>
          </a:xfrm>
        </p:spPr>
        <p:txBody>
          <a:bodyPr>
            <a:normAutofit/>
          </a:bodyPr>
          <a:lstStyle/>
          <a:p>
            <a:pPr algn="ctr">
              <a:lnSpc>
                <a:spcPct val="115000"/>
              </a:lnSpc>
              <a:spcAft>
                <a:spcPts val="1000"/>
              </a:spcAft>
            </a:pPr>
            <a:r>
              <a:rPr lang="en-IE" sz="3600" b="1" dirty="0">
                <a:solidFill>
                  <a:srgbClr val="1F355E"/>
                </a:solidFill>
                <a:effectLst/>
                <a:latin typeface="Calibri" panose="020F0502020204030204" pitchFamily="34" charset="0"/>
                <a:ea typeface="Calibri" panose="020F0502020204030204" pitchFamily="34" charset="0"/>
                <a:cs typeface="Times New Roman" panose="02020603050405020304" pitchFamily="18" charset="0"/>
              </a:rPr>
              <a:t>State Contributory Pension Reform: Winners and Losers</a:t>
            </a:r>
            <a:endParaRPr lang="en-IE" sz="3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itle 1"/>
          <p:cNvSpPr txBox="1">
            <a:spLocks/>
          </p:cNvSpPr>
          <p:nvPr/>
        </p:nvSpPr>
        <p:spPr>
          <a:xfrm>
            <a:off x="399668" y="1922801"/>
            <a:ext cx="2649525" cy="4171690"/>
          </a:xfrm>
          <a:prstGeom prst="rect">
            <a:avLst/>
          </a:prstGeom>
        </p:spPr>
        <p:txBody>
          <a:bodyPr vert="horz" lIns="91440" tIns="45720" rIns="91440" bIns="45720" rtlCol="0" anchor="ctr">
            <a:noAutofit/>
          </a:bodyPr>
          <a:lstStyle>
            <a:lvl1pPr algn="l" defTabSz="457200" rtl="0" eaLnBrk="1" latinLnBrk="0" hangingPunct="1">
              <a:spcBef>
                <a:spcPct val="0"/>
              </a:spcBef>
              <a:buNone/>
              <a:defRPr sz="4000" kern="1200">
                <a:solidFill>
                  <a:schemeClr val="tx1"/>
                </a:solidFill>
                <a:latin typeface="+mj-lt"/>
                <a:ea typeface="+mj-ea"/>
                <a:cs typeface="+mj-cs"/>
              </a:defRPr>
            </a:lvl1pPr>
          </a:lstStyle>
          <a:p>
            <a:r>
              <a:rPr lang="en-US" sz="1600" dirty="0">
                <a:solidFill>
                  <a:schemeClr val="bg1"/>
                </a:solidFill>
              </a:rPr>
              <a:t>Theano Kakoulidou</a:t>
            </a:r>
          </a:p>
          <a:p>
            <a:r>
              <a:rPr lang="en-US" sz="1600" dirty="0">
                <a:solidFill>
                  <a:schemeClr val="bg1"/>
                </a:solidFill>
              </a:rPr>
              <a:t>Claire Keane</a:t>
            </a:r>
          </a:p>
          <a:p>
            <a:r>
              <a:rPr lang="en-US" sz="1600" dirty="0">
                <a:solidFill>
                  <a:schemeClr val="bg1"/>
                </a:solidFill>
              </a:rPr>
              <a:t>Simona Sándorová</a:t>
            </a:r>
          </a:p>
          <a:p>
            <a:endParaRPr lang="en-US" sz="1600" dirty="0">
              <a:solidFill>
                <a:schemeClr val="bg1"/>
              </a:solidFill>
            </a:endParaRPr>
          </a:p>
          <a:p>
            <a:endParaRPr lang="en-US" sz="1600" dirty="0">
              <a:solidFill>
                <a:schemeClr val="bg1"/>
              </a:solidFill>
            </a:endParaRPr>
          </a:p>
          <a:p>
            <a:r>
              <a:rPr lang="en-US" sz="1600" dirty="0">
                <a:solidFill>
                  <a:schemeClr val="bg1"/>
                </a:solidFill>
              </a:rPr>
              <a:t>Budget Perspectives 2025</a:t>
            </a:r>
            <a:endParaRPr lang="en-US" sz="1600" dirty="0">
              <a:solidFill>
                <a:schemeClr val="bg1"/>
              </a:solidFill>
              <a:cs typeface="Calibri"/>
            </a:endParaRPr>
          </a:p>
          <a:p>
            <a:endParaRPr lang="en-US" sz="1600" dirty="0">
              <a:solidFill>
                <a:schemeClr val="bg1"/>
              </a:solidFill>
            </a:endParaRPr>
          </a:p>
          <a:p>
            <a:endParaRPr lang="en-US" sz="900" dirty="0">
              <a:solidFill>
                <a:schemeClr val="bg1"/>
              </a:solidFill>
            </a:endParaRPr>
          </a:p>
          <a:p>
            <a:r>
              <a:rPr lang="en-US" sz="1600" dirty="0">
                <a:solidFill>
                  <a:schemeClr val="bg1"/>
                </a:solidFill>
                <a:cs typeface="Calibri"/>
              </a:rPr>
              <a:t>13</a:t>
            </a:r>
            <a:r>
              <a:rPr lang="en-US" sz="1600" baseline="30000" dirty="0">
                <a:solidFill>
                  <a:schemeClr val="bg1"/>
                </a:solidFill>
                <a:cs typeface="Calibri"/>
              </a:rPr>
              <a:t>th</a:t>
            </a:r>
            <a:r>
              <a:rPr lang="en-US" sz="1600" dirty="0">
                <a:solidFill>
                  <a:schemeClr val="bg1"/>
                </a:solidFill>
                <a:cs typeface="Calibri"/>
              </a:rPr>
              <a:t> June 2024</a:t>
            </a:r>
            <a:endParaRPr lang="en-US" sz="900" dirty="0">
              <a:solidFill>
                <a:schemeClr val="bg1"/>
              </a:solidFill>
            </a:endParaRPr>
          </a:p>
          <a:p>
            <a:endParaRPr lang="en-US" sz="1600" dirty="0">
              <a:solidFill>
                <a:schemeClr val="bg2">
                  <a:lumMod val="75000"/>
                </a:schemeClr>
              </a:solidFill>
            </a:endParaRPr>
          </a:p>
        </p:txBody>
      </p:sp>
    </p:spTree>
    <p:extLst>
      <p:ext uri="{BB962C8B-B14F-4D97-AF65-F5344CB8AC3E}">
        <p14:creationId xmlns:p14="http://schemas.microsoft.com/office/powerpoint/2010/main" val="29871835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B7012CB-4809-5845-52F4-2418E5D50EAB}"/>
              </a:ext>
            </a:extLst>
          </p:cNvPr>
          <p:cNvSpPr>
            <a:spLocks noGrp="1"/>
          </p:cNvSpPr>
          <p:nvPr>
            <p:ph type="sldNum" sz="quarter" idx="12"/>
          </p:nvPr>
        </p:nvSpPr>
        <p:spPr/>
        <p:txBody>
          <a:bodyPr/>
          <a:lstStyle/>
          <a:p>
            <a:pPr algn="r"/>
            <a:fld id="{6032EFF6-B497-1D4E-A557-D85E06E93D4C}" type="slidenum">
              <a:rPr lang="en-US" smtClean="0">
                <a:solidFill>
                  <a:prstClr val="black"/>
                </a:solidFill>
              </a:rPr>
              <a:pPr algn="r"/>
              <a:t>20</a:t>
            </a:fld>
            <a:endParaRPr lang="en-US" dirty="0">
              <a:solidFill>
                <a:prstClr val="black"/>
              </a:solidFill>
            </a:endParaRPr>
          </a:p>
        </p:txBody>
      </p:sp>
      <p:sp>
        <p:nvSpPr>
          <p:cNvPr id="3" name="Date Placeholder 2">
            <a:extLst>
              <a:ext uri="{FF2B5EF4-FFF2-40B4-BE49-F238E27FC236}">
                <a16:creationId xmlns:a16="http://schemas.microsoft.com/office/drawing/2014/main" id="{2D899BE7-3A89-69E2-5E13-C8D7C94BA80F}"/>
              </a:ext>
            </a:extLst>
          </p:cNvPr>
          <p:cNvSpPr>
            <a:spLocks noGrp="1"/>
          </p:cNvSpPr>
          <p:nvPr>
            <p:ph type="dt" sz="half" idx="10"/>
          </p:nvPr>
        </p:nvSpPr>
        <p:spPr/>
        <p:txBody>
          <a:bodyPr/>
          <a:lstStyle/>
          <a:p>
            <a:fld id="{176461CD-94D7-4E9C-B586-E36A3D3A8C47}" type="datetime3">
              <a:rPr lang="en-US" smtClean="0">
                <a:solidFill>
                  <a:prstClr val="black"/>
                </a:solidFill>
              </a:rPr>
              <a:t>12 June 2024</a:t>
            </a:fld>
            <a:endParaRPr lang="en-US" dirty="0">
              <a:solidFill>
                <a:prstClr val="black"/>
              </a:solidFill>
            </a:endParaRPr>
          </a:p>
        </p:txBody>
      </p:sp>
      <p:sp>
        <p:nvSpPr>
          <p:cNvPr id="4" name="Text Placeholder 3">
            <a:extLst>
              <a:ext uri="{FF2B5EF4-FFF2-40B4-BE49-F238E27FC236}">
                <a16:creationId xmlns:a16="http://schemas.microsoft.com/office/drawing/2014/main" id="{D89CD106-7D45-0F10-1DA4-7A7607F94566}"/>
              </a:ext>
            </a:extLst>
          </p:cNvPr>
          <p:cNvSpPr>
            <a:spLocks noGrp="1"/>
          </p:cNvSpPr>
          <p:nvPr>
            <p:ph type="body" sz="quarter" idx="13"/>
          </p:nvPr>
        </p:nvSpPr>
        <p:spPr/>
        <p:txBody>
          <a:bodyPr/>
          <a:lstStyle/>
          <a:p>
            <a:endParaRPr lang="en-IE"/>
          </a:p>
        </p:txBody>
      </p:sp>
      <p:sp>
        <p:nvSpPr>
          <p:cNvPr id="5" name="Content Placeholder 4">
            <a:extLst>
              <a:ext uri="{FF2B5EF4-FFF2-40B4-BE49-F238E27FC236}">
                <a16:creationId xmlns:a16="http://schemas.microsoft.com/office/drawing/2014/main" id="{EB995CBD-52F3-F64E-6133-2642A40F1581}"/>
              </a:ext>
            </a:extLst>
          </p:cNvPr>
          <p:cNvSpPr>
            <a:spLocks noGrp="1"/>
          </p:cNvSpPr>
          <p:nvPr>
            <p:ph sz="quarter" idx="14"/>
          </p:nvPr>
        </p:nvSpPr>
        <p:spPr/>
        <p:txBody>
          <a:bodyPr>
            <a:normAutofit/>
          </a:bodyPr>
          <a:lstStyle/>
          <a:p>
            <a:pPr algn="ctr"/>
            <a:endParaRPr lang="en-IE" sz="6600" dirty="0"/>
          </a:p>
          <a:p>
            <a:pPr algn="ctr"/>
            <a:r>
              <a:rPr lang="en-IE" sz="6600" dirty="0"/>
              <a:t>RESULTS</a:t>
            </a:r>
          </a:p>
        </p:txBody>
      </p:sp>
    </p:spTree>
    <p:extLst>
      <p:ext uri="{BB962C8B-B14F-4D97-AF65-F5344CB8AC3E}">
        <p14:creationId xmlns:p14="http://schemas.microsoft.com/office/powerpoint/2010/main" val="39437664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A696DCB-F282-463B-A086-EE30A25AC9AC}"/>
              </a:ext>
            </a:extLst>
          </p:cNvPr>
          <p:cNvSpPr>
            <a:spLocks noGrp="1"/>
          </p:cNvSpPr>
          <p:nvPr>
            <p:ph type="sldNum" sz="quarter" idx="12"/>
          </p:nvPr>
        </p:nvSpPr>
        <p:spPr/>
        <p:txBody>
          <a:bodyPr/>
          <a:lstStyle/>
          <a:p>
            <a:pPr algn="r"/>
            <a:fld id="{6032EFF6-B497-1D4E-A557-D85E06E93D4C}" type="slidenum">
              <a:rPr lang="en-US" smtClean="0">
                <a:solidFill>
                  <a:prstClr val="black"/>
                </a:solidFill>
              </a:rPr>
              <a:pPr algn="r"/>
              <a:t>21</a:t>
            </a:fld>
            <a:endParaRPr lang="en-US" dirty="0">
              <a:solidFill>
                <a:prstClr val="black"/>
              </a:solidFill>
            </a:endParaRPr>
          </a:p>
        </p:txBody>
      </p:sp>
      <p:sp>
        <p:nvSpPr>
          <p:cNvPr id="3" name="Date Placeholder 2">
            <a:extLst>
              <a:ext uri="{FF2B5EF4-FFF2-40B4-BE49-F238E27FC236}">
                <a16:creationId xmlns:a16="http://schemas.microsoft.com/office/drawing/2014/main" id="{42D4BD7A-67B0-DB76-AFEF-31010C82E08A}"/>
              </a:ext>
            </a:extLst>
          </p:cNvPr>
          <p:cNvSpPr>
            <a:spLocks noGrp="1"/>
          </p:cNvSpPr>
          <p:nvPr>
            <p:ph type="dt" sz="half" idx="10"/>
          </p:nvPr>
        </p:nvSpPr>
        <p:spPr/>
        <p:txBody>
          <a:bodyPr/>
          <a:lstStyle/>
          <a:p>
            <a:fld id="{176461CD-94D7-4E9C-B586-E36A3D3A8C47}" type="datetime3">
              <a:rPr lang="en-US" smtClean="0">
                <a:solidFill>
                  <a:prstClr val="black"/>
                </a:solidFill>
              </a:rPr>
              <a:t>12 June 2024</a:t>
            </a:fld>
            <a:endParaRPr lang="en-US" dirty="0">
              <a:solidFill>
                <a:prstClr val="black"/>
              </a:solidFill>
            </a:endParaRPr>
          </a:p>
        </p:txBody>
      </p:sp>
      <p:sp>
        <p:nvSpPr>
          <p:cNvPr id="4" name="Text Placeholder 3">
            <a:extLst>
              <a:ext uri="{FF2B5EF4-FFF2-40B4-BE49-F238E27FC236}">
                <a16:creationId xmlns:a16="http://schemas.microsoft.com/office/drawing/2014/main" id="{8B8C41DE-FD2C-BC5C-4935-714A2A634556}"/>
              </a:ext>
            </a:extLst>
          </p:cNvPr>
          <p:cNvSpPr>
            <a:spLocks noGrp="1"/>
          </p:cNvSpPr>
          <p:nvPr>
            <p:ph type="body" sz="quarter" idx="13"/>
          </p:nvPr>
        </p:nvSpPr>
        <p:spPr/>
        <p:txBody>
          <a:bodyPr/>
          <a:lstStyle/>
          <a:p>
            <a:r>
              <a:rPr lang="en-IE" dirty="0"/>
              <a:t>Pension entitlement</a:t>
            </a:r>
          </a:p>
        </p:txBody>
      </p:sp>
      <p:sp>
        <p:nvSpPr>
          <p:cNvPr id="5" name="Content Placeholder 4">
            <a:extLst>
              <a:ext uri="{FF2B5EF4-FFF2-40B4-BE49-F238E27FC236}">
                <a16:creationId xmlns:a16="http://schemas.microsoft.com/office/drawing/2014/main" id="{DF80BD83-E35D-D67B-246B-B0FAB11DA4A2}"/>
              </a:ext>
            </a:extLst>
          </p:cNvPr>
          <p:cNvSpPr>
            <a:spLocks noGrp="1"/>
          </p:cNvSpPr>
          <p:nvPr>
            <p:ph sz="quarter" idx="14"/>
          </p:nvPr>
        </p:nvSpPr>
        <p:spPr/>
        <p:txBody>
          <a:bodyPr/>
          <a:lstStyle/>
          <a:p>
            <a:pPr marL="457200" indent="-457200">
              <a:buFont typeface="Arial" panose="020B0604020202020204" pitchFamily="34" charset="0"/>
              <a:buChar char="•"/>
            </a:pPr>
            <a:r>
              <a:rPr lang="en-IE" sz="2800" dirty="0"/>
              <a:t>Average SPC entitlement</a:t>
            </a:r>
          </a:p>
          <a:p>
            <a:pPr marL="457200" indent="-457200">
              <a:buFont typeface="Arial" panose="020B0604020202020204" pitchFamily="34" charset="0"/>
              <a:buChar char="•"/>
            </a:pPr>
            <a:endParaRPr lang="en-IE" dirty="0"/>
          </a:p>
          <a:p>
            <a:pPr marL="457200" indent="-457200">
              <a:buFont typeface="Arial" panose="020B0604020202020204" pitchFamily="34" charset="0"/>
              <a:buChar char="•"/>
            </a:pPr>
            <a:endParaRPr lang="en-IE" dirty="0"/>
          </a:p>
          <a:p>
            <a:pPr marL="457200" indent="-457200">
              <a:buFont typeface="Arial" panose="020B0604020202020204" pitchFamily="34" charset="0"/>
              <a:buChar char="•"/>
            </a:pPr>
            <a:endParaRPr lang="en-IE" sz="2800" dirty="0"/>
          </a:p>
          <a:p>
            <a:pPr marL="457200" indent="-457200">
              <a:buFont typeface="Arial" panose="020B0604020202020204" pitchFamily="34" charset="0"/>
              <a:buChar char="•"/>
            </a:pPr>
            <a:r>
              <a:rPr lang="en-IE" sz="2800" dirty="0"/>
              <a:t>Maximum SPC by gender</a:t>
            </a:r>
          </a:p>
          <a:p>
            <a:endParaRPr lang="en-IE" sz="2800" dirty="0"/>
          </a:p>
        </p:txBody>
      </p:sp>
      <p:graphicFrame>
        <p:nvGraphicFramePr>
          <p:cNvPr id="7" name="Content Placeholder 7">
            <a:extLst>
              <a:ext uri="{FF2B5EF4-FFF2-40B4-BE49-F238E27FC236}">
                <a16:creationId xmlns:a16="http://schemas.microsoft.com/office/drawing/2014/main" id="{9EACB32D-482E-30DF-5D54-B7106AEEFAE6}"/>
              </a:ext>
            </a:extLst>
          </p:cNvPr>
          <p:cNvGraphicFramePr>
            <a:graphicFrameLocks/>
          </p:cNvGraphicFramePr>
          <p:nvPr>
            <p:extLst>
              <p:ext uri="{D42A27DB-BD31-4B8C-83A1-F6EECF244321}">
                <p14:modId xmlns:p14="http://schemas.microsoft.com/office/powerpoint/2010/main" val="866207018"/>
              </p:ext>
            </p:extLst>
          </p:nvPr>
        </p:nvGraphicFramePr>
        <p:xfrm>
          <a:off x="726106" y="1861729"/>
          <a:ext cx="6485185" cy="1097378"/>
        </p:xfrm>
        <a:graphic>
          <a:graphicData uri="http://schemas.openxmlformats.org/drawingml/2006/table">
            <a:tbl>
              <a:tblPr firstRow="1" bandRow="1">
                <a:tableStyleId>{5C22544A-7EE6-4342-B048-85BDC9FD1C3A}</a:tableStyleId>
              </a:tblPr>
              <a:tblGrid>
                <a:gridCol w="1637036">
                  <a:extLst>
                    <a:ext uri="{9D8B030D-6E8A-4147-A177-3AD203B41FA5}">
                      <a16:colId xmlns:a16="http://schemas.microsoft.com/office/drawing/2014/main" val="3762049382"/>
                    </a:ext>
                  </a:extLst>
                </a:gridCol>
                <a:gridCol w="2444026">
                  <a:extLst>
                    <a:ext uri="{9D8B030D-6E8A-4147-A177-3AD203B41FA5}">
                      <a16:colId xmlns:a16="http://schemas.microsoft.com/office/drawing/2014/main" val="2564923216"/>
                    </a:ext>
                  </a:extLst>
                </a:gridCol>
                <a:gridCol w="2404123">
                  <a:extLst>
                    <a:ext uri="{9D8B030D-6E8A-4147-A177-3AD203B41FA5}">
                      <a16:colId xmlns:a16="http://schemas.microsoft.com/office/drawing/2014/main" val="2692181288"/>
                    </a:ext>
                  </a:extLst>
                </a:gridCol>
              </a:tblGrid>
              <a:tr h="230232">
                <a:tc>
                  <a:txBody>
                    <a:bodyPr/>
                    <a:lstStyle/>
                    <a:p>
                      <a:pPr algn="l" fontAlgn="b"/>
                      <a:endParaRPr lang="en-IE" sz="1400" b="0" i="0" u="none" strike="noStrike" dirty="0">
                        <a:effectLst/>
                        <a:latin typeface="Calibri" panose="020F0502020204030204" pitchFamily="34" charset="0"/>
                      </a:endParaRPr>
                    </a:p>
                  </a:txBody>
                  <a:tcPr marL="28575" marR="28575" marT="28575" marB="0" anchor="b"/>
                </a:tc>
                <a:tc>
                  <a:txBody>
                    <a:bodyPr/>
                    <a:lstStyle/>
                    <a:p>
                      <a:pPr algn="ctr" fontAlgn="b"/>
                      <a:r>
                        <a:rPr lang="en-IE" sz="1400" u="none" strike="noStrike" dirty="0">
                          <a:effectLst/>
                        </a:rPr>
                        <a:t>YAM</a:t>
                      </a:r>
                      <a:endParaRPr lang="en-IE" sz="1400" b="0" i="0" u="none" strike="noStrike" dirty="0">
                        <a:effectLst/>
                        <a:latin typeface="Calibri" panose="020F0502020204030204" pitchFamily="34" charset="0"/>
                      </a:endParaRPr>
                    </a:p>
                  </a:txBody>
                  <a:tcPr marL="28575" marR="28575" marT="28575" marB="0" anchor="b"/>
                </a:tc>
                <a:tc>
                  <a:txBody>
                    <a:bodyPr/>
                    <a:lstStyle/>
                    <a:p>
                      <a:pPr algn="ctr" fontAlgn="b"/>
                      <a:r>
                        <a:rPr lang="en-IE" sz="1400" u="none" strike="noStrike" dirty="0">
                          <a:effectLst/>
                        </a:rPr>
                        <a:t>TCA</a:t>
                      </a:r>
                      <a:endParaRPr lang="en-IE" sz="1400" b="0" i="0" u="none" strike="noStrike" dirty="0">
                        <a:effectLst/>
                        <a:latin typeface="Calibri" panose="020F0502020204030204" pitchFamily="34" charset="0"/>
                      </a:endParaRPr>
                    </a:p>
                  </a:txBody>
                  <a:tcPr marL="28575" marR="28575" marT="28575" marB="0" anchor="b"/>
                </a:tc>
                <a:extLst>
                  <a:ext uri="{0D108BD9-81ED-4DB2-BD59-A6C34878D82A}">
                    <a16:rowId xmlns:a16="http://schemas.microsoft.com/office/drawing/2014/main" val="3633284318"/>
                  </a:ext>
                </a:extLst>
              </a:tr>
              <a:tr h="278252">
                <a:tc>
                  <a:txBody>
                    <a:bodyPr/>
                    <a:lstStyle/>
                    <a:p>
                      <a:pPr algn="l" fontAlgn="b"/>
                      <a:r>
                        <a:rPr lang="en-IE" sz="1400" u="none" strike="noStrike" dirty="0">
                          <a:effectLst/>
                        </a:rPr>
                        <a:t>Male</a:t>
                      </a:r>
                      <a:endParaRPr lang="en-IE" sz="1400" b="0" i="0" u="none" strike="noStrike" dirty="0">
                        <a:effectLst/>
                        <a:latin typeface="Calibri" panose="020F0502020204030204" pitchFamily="34" charset="0"/>
                      </a:endParaRPr>
                    </a:p>
                  </a:txBody>
                  <a:tcPr marL="28575" marR="28575" marT="28575" marB="0" anchor="b"/>
                </a:tc>
                <a:tc>
                  <a:txBody>
                    <a:bodyPr/>
                    <a:lstStyle/>
                    <a:p>
                      <a:pPr algn="r" fontAlgn="b"/>
                      <a:r>
                        <a:rPr lang="en-IE" sz="1400" u="none" strike="noStrike" dirty="0">
                          <a:effectLst/>
                        </a:rPr>
                        <a:t>245</a:t>
                      </a:r>
                      <a:endParaRPr lang="en-IE" sz="1400" b="0" i="0" u="none" strike="noStrike" dirty="0">
                        <a:effectLst/>
                        <a:latin typeface="Calibri" panose="020F0502020204030204" pitchFamily="34" charset="0"/>
                      </a:endParaRPr>
                    </a:p>
                  </a:txBody>
                  <a:tcPr marL="28575" marR="28575" marT="28575" marB="0" anchor="b"/>
                </a:tc>
                <a:tc>
                  <a:txBody>
                    <a:bodyPr/>
                    <a:lstStyle/>
                    <a:p>
                      <a:pPr algn="r" fontAlgn="b"/>
                      <a:r>
                        <a:rPr lang="en-IE" sz="1400" u="none" strike="noStrike" dirty="0">
                          <a:effectLst/>
                        </a:rPr>
                        <a:t>241</a:t>
                      </a:r>
                      <a:endParaRPr lang="en-IE" sz="1400" b="0" i="0" u="none" strike="noStrike" dirty="0">
                        <a:effectLst/>
                        <a:latin typeface="Calibri" panose="020F0502020204030204" pitchFamily="34" charset="0"/>
                      </a:endParaRPr>
                    </a:p>
                  </a:txBody>
                  <a:tcPr marL="28575" marR="28575" marT="28575" marB="0" anchor="b"/>
                </a:tc>
                <a:extLst>
                  <a:ext uri="{0D108BD9-81ED-4DB2-BD59-A6C34878D82A}">
                    <a16:rowId xmlns:a16="http://schemas.microsoft.com/office/drawing/2014/main" val="3781335105"/>
                  </a:ext>
                </a:extLst>
              </a:tr>
              <a:tr h="298939">
                <a:tc>
                  <a:txBody>
                    <a:bodyPr/>
                    <a:lstStyle/>
                    <a:p>
                      <a:pPr algn="l" fontAlgn="b"/>
                      <a:r>
                        <a:rPr lang="en-IE" sz="1400" u="none" strike="noStrike" dirty="0">
                          <a:effectLst/>
                        </a:rPr>
                        <a:t>Female</a:t>
                      </a:r>
                      <a:endParaRPr lang="en-IE" sz="1400" b="0" i="0" u="none" strike="noStrike" dirty="0">
                        <a:effectLst/>
                        <a:latin typeface="Calibri" panose="020F0502020204030204" pitchFamily="34" charset="0"/>
                      </a:endParaRPr>
                    </a:p>
                  </a:txBody>
                  <a:tcPr marL="28575" marR="28575" marT="28575" marB="0" anchor="b"/>
                </a:tc>
                <a:tc>
                  <a:txBody>
                    <a:bodyPr/>
                    <a:lstStyle/>
                    <a:p>
                      <a:pPr algn="r" fontAlgn="b"/>
                      <a:r>
                        <a:rPr lang="en-IE" sz="1400" u="none" strike="noStrike" dirty="0">
                          <a:effectLst/>
                        </a:rPr>
                        <a:t>229</a:t>
                      </a:r>
                      <a:endParaRPr lang="en-IE" sz="1400" b="0" i="0" u="none" strike="noStrike" dirty="0">
                        <a:effectLst/>
                        <a:latin typeface="Calibri" panose="020F0502020204030204" pitchFamily="34" charset="0"/>
                      </a:endParaRPr>
                    </a:p>
                  </a:txBody>
                  <a:tcPr marL="28575" marR="28575" marT="28575" marB="0" anchor="b"/>
                </a:tc>
                <a:tc>
                  <a:txBody>
                    <a:bodyPr/>
                    <a:lstStyle/>
                    <a:p>
                      <a:pPr algn="r" fontAlgn="b"/>
                      <a:r>
                        <a:rPr lang="en-IE" sz="1400" u="none" strike="noStrike" dirty="0">
                          <a:effectLst/>
                        </a:rPr>
                        <a:t>229</a:t>
                      </a:r>
                      <a:endParaRPr lang="en-IE" sz="1400" b="0" i="0" u="none" strike="noStrike" dirty="0">
                        <a:effectLst/>
                        <a:latin typeface="Calibri" panose="020F0502020204030204" pitchFamily="34" charset="0"/>
                      </a:endParaRPr>
                    </a:p>
                  </a:txBody>
                  <a:tcPr marL="28575" marR="28575" marT="28575" marB="0" anchor="b"/>
                </a:tc>
                <a:extLst>
                  <a:ext uri="{0D108BD9-81ED-4DB2-BD59-A6C34878D82A}">
                    <a16:rowId xmlns:a16="http://schemas.microsoft.com/office/drawing/2014/main" val="4005594463"/>
                  </a:ext>
                </a:extLst>
              </a:tr>
              <a:tr h="278252">
                <a:tc>
                  <a:txBody>
                    <a:bodyPr/>
                    <a:lstStyle/>
                    <a:p>
                      <a:pPr algn="l" fontAlgn="b"/>
                      <a:r>
                        <a:rPr lang="en-IE" sz="1400" u="none" strike="noStrike">
                          <a:effectLst/>
                        </a:rPr>
                        <a:t>Total</a:t>
                      </a:r>
                      <a:endParaRPr lang="en-IE" sz="1400" b="0" i="0" u="none" strike="noStrike">
                        <a:effectLst/>
                        <a:latin typeface="Calibri" panose="020F0502020204030204" pitchFamily="34" charset="0"/>
                      </a:endParaRPr>
                    </a:p>
                  </a:txBody>
                  <a:tcPr marL="28575" marR="28575" marT="28575" marB="0" anchor="b"/>
                </a:tc>
                <a:tc>
                  <a:txBody>
                    <a:bodyPr/>
                    <a:lstStyle/>
                    <a:p>
                      <a:pPr algn="r" fontAlgn="b"/>
                      <a:r>
                        <a:rPr lang="en-IE" sz="1400" u="none" strike="noStrike" dirty="0">
                          <a:effectLst/>
                        </a:rPr>
                        <a:t>237</a:t>
                      </a:r>
                      <a:endParaRPr lang="en-IE" sz="1400" b="0" i="0" u="none" strike="noStrike" dirty="0">
                        <a:effectLst/>
                        <a:latin typeface="Calibri" panose="020F0502020204030204" pitchFamily="34" charset="0"/>
                      </a:endParaRPr>
                    </a:p>
                  </a:txBody>
                  <a:tcPr marL="28575" marR="28575" marT="28575" marB="0" anchor="b"/>
                </a:tc>
                <a:tc>
                  <a:txBody>
                    <a:bodyPr/>
                    <a:lstStyle/>
                    <a:p>
                      <a:pPr algn="r" fontAlgn="b"/>
                      <a:r>
                        <a:rPr lang="en-IE" sz="1400" u="none" strike="noStrike" dirty="0">
                          <a:effectLst/>
                        </a:rPr>
                        <a:t>235</a:t>
                      </a:r>
                      <a:endParaRPr lang="en-IE" sz="1400" b="0" i="0" u="none" strike="noStrike" dirty="0">
                        <a:effectLst/>
                        <a:latin typeface="Calibri" panose="020F0502020204030204" pitchFamily="34" charset="0"/>
                      </a:endParaRPr>
                    </a:p>
                  </a:txBody>
                  <a:tcPr marL="28575" marR="28575" marT="28575" marB="0" anchor="b"/>
                </a:tc>
                <a:extLst>
                  <a:ext uri="{0D108BD9-81ED-4DB2-BD59-A6C34878D82A}">
                    <a16:rowId xmlns:a16="http://schemas.microsoft.com/office/drawing/2014/main" val="442673930"/>
                  </a:ext>
                </a:extLst>
              </a:tr>
            </a:tbl>
          </a:graphicData>
        </a:graphic>
      </p:graphicFrame>
      <p:graphicFrame>
        <p:nvGraphicFramePr>
          <p:cNvPr id="9" name="Content Placeholder 7">
            <a:extLst>
              <a:ext uri="{FF2B5EF4-FFF2-40B4-BE49-F238E27FC236}">
                <a16:creationId xmlns:a16="http://schemas.microsoft.com/office/drawing/2014/main" id="{F1A3DCE9-2B95-869C-86FF-4658368E1D91}"/>
              </a:ext>
            </a:extLst>
          </p:cNvPr>
          <p:cNvGraphicFramePr>
            <a:graphicFrameLocks/>
          </p:cNvGraphicFramePr>
          <p:nvPr>
            <p:extLst>
              <p:ext uri="{D42A27DB-BD31-4B8C-83A1-F6EECF244321}">
                <p14:modId xmlns:p14="http://schemas.microsoft.com/office/powerpoint/2010/main" val="244353629"/>
              </p:ext>
            </p:extLst>
          </p:nvPr>
        </p:nvGraphicFramePr>
        <p:xfrm>
          <a:off x="726106" y="4119133"/>
          <a:ext cx="6309361" cy="1097378"/>
        </p:xfrm>
        <a:graphic>
          <a:graphicData uri="http://schemas.openxmlformats.org/drawingml/2006/table">
            <a:tbl>
              <a:tblPr firstRow="1" bandRow="1">
                <a:tableStyleId>{5C22544A-7EE6-4342-B048-85BDC9FD1C3A}</a:tableStyleId>
              </a:tblPr>
              <a:tblGrid>
                <a:gridCol w="1250719">
                  <a:extLst>
                    <a:ext uri="{9D8B030D-6E8A-4147-A177-3AD203B41FA5}">
                      <a16:colId xmlns:a16="http://schemas.microsoft.com/office/drawing/2014/main" val="3762049382"/>
                    </a:ext>
                  </a:extLst>
                </a:gridCol>
                <a:gridCol w="843107">
                  <a:extLst>
                    <a:ext uri="{9D8B030D-6E8A-4147-A177-3AD203B41FA5}">
                      <a16:colId xmlns:a16="http://schemas.microsoft.com/office/drawing/2014/main" val="1575132373"/>
                    </a:ext>
                  </a:extLst>
                </a:gridCol>
                <a:gridCol w="843107">
                  <a:extLst>
                    <a:ext uri="{9D8B030D-6E8A-4147-A177-3AD203B41FA5}">
                      <a16:colId xmlns:a16="http://schemas.microsoft.com/office/drawing/2014/main" val="1736083487"/>
                    </a:ext>
                  </a:extLst>
                </a:gridCol>
                <a:gridCol w="843107">
                  <a:extLst>
                    <a:ext uri="{9D8B030D-6E8A-4147-A177-3AD203B41FA5}">
                      <a16:colId xmlns:a16="http://schemas.microsoft.com/office/drawing/2014/main" val="2626081696"/>
                    </a:ext>
                  </a:extLst>
                </a:gridCol>
                <a:gridCol w="843107">
                  <a:extLst>
                    <a:ext uri="{9D8B030D-6E8A-4147-A177-3AD203B41FA5}">
                      <a16:colId xmlns:a16="http://schemas.microsoft.com/office/drawing/2014/main" val="2471151866"/>
                    </a:ext>
                  </a:extLst>
                </a:gridCol>
                <a:gridCol w="843107">
                  <a:extLst>
                    <a:ext uri="{9D8B030D-6E8A-4147-A177-3AD203B41FA5}">
                      <a16:colId xmlns:a16="http://schemas.microsoft.com/office/drawing/2014/main" val="2564923216"/>
                    </a:ext>
                  </a:extLst>
                </a:gridCol>
                <a:gridCol w="843107">
                  <a:extLst>
                    <a:ext uri="{9D8B030D-6E8A-4147-A177-3AD203B41FA5}">
                      <a16:colId xmlns:a16="http://schemas.microsoft.com/office/drawing/2014/main" val="2692181288"/>
                    </a:ext>
                  </a:extLst>
                </a:gridCol>
              </a:tblGrid>
              <a:tr h="0">
                <a:tc>
                  <a:txBody>
                    <a:bodyPr/>
                    <a:lstStyle/>
                    <a:p>
                      <a:pPr algn="l" fontAlgn="b"/>
                      <a:r>
                        <a:rPr lang="en-US" sz="1400" b="1" u="none" strike="noStrike" kern="1200" dirty="0">
                          <a:solidFill>
                            <a:schemeClr val="lt1"/>
                          </a:solidFill>
                          <a:effectLst/>
                          <a:latin typeface="+mn-lt"/>
                          <a:ea typeface="+mn-ea"/>
                          <a:cs typeface="+mn-cs"/>
                        </a:rPr>
                        <a:t> </a:t>
                      </a:r>
                      <a:endParaRPr lang="en-IE" sz="1400" b="1" u="none" strike="noStrike" kern="1200" dirty="0">
                        <a:solidFill>
                          <a:schemeClr val="lt1"/>
                        </a:solidFill>
                        <a:effectLst/>
                        <a:latin typeface="+mn-lt"/>
                        <a:ea typeface="+mn-ea"/>
                        <a:cs typeface="+mn-cs"/>
                      </a:endParaRPr>
                    </a:p>
                  </a:txBody>
                  <a:tcPr marL="28575" marR="28575" marT="28575" marB="0" anchor="b"/>
                </a:tc>
                <a:tc gridSpan="3">
                  <a:txBody>
                    <a:bodyPr/>
                    <a:lstStyle/>
                    <a:p>
                      <a:pPr algn="ctr" fontAlgn="b"/>
                      <a:r>
                        <a:rPr lang="en-US" sz="1400" b="1" u="none" strike="noStrike" kern="1200" dirty="0">
                          <a:solidFill>
                            <a:schemeClr val="lt1"/>
                          </a:solidFill>
                          <a:effectLst/>
                          <a:latin typeface="+mn-lt"/>
                          <a:ea typeface="+mn-ea"/>
                          <a:cs typeface="+mn-cs"/>
                        </a:rPr>
                        <a:t>YAM</a:t>
                      </a:r>
                      <a:endParaRPr lang="en-IE" sz="1400" b="1" u="none" strike="noStrike" kern="1200" dirty="0">
                        <a:solidFill>
                          <a:schemeClr val="lt1"/>
                        </a:solidFill>
                        <a:effectLst/>
                        <a:latin typeface="+mn-lt"/>
                        <a:ea typeface="+mn-ea"/>
                        <a:cs typeface="+mn-cs"/>
                      </a:endParaRPr>
                    </a:p>
                  </a:txBody>
                  <a:tcPr marL="28575" marR="28575" marT="28575" marB="0" anchor="b"/>
                </a:tc>
                <a:tc hMerge="1">
                  <a:txBody>
                    <a:bodyPr/>
                    <a:lstStyle/>
                    <a:p>
                      <a:pPr algn="l" fontAlgn="b"/>
                      <a:endParaRPr lang="en-IE" sz="1400" b="0" i="0" u="none" strike="noStrike" dirty="0">
                        <a:effectLst/>
                        <a:latin typeface="Calibri" panose="020F0502020204030204" pitchFamily="34" charset="0"/>
                      </a:endParaRPr>
                    </a:p>
                  </a:txBody>
                  <a:tcPr marL="28575" marR="28575" marT="28575" marB="0" anchor="b"/>
                </a:tc>
                <a:tc hMerge="1">
                  <a:txBody>
                    <a:bodyPr/>
                    <a:lstStyle/>
                    <a:p>
                      <a:pPr algn="l" fontAlgn="b"/>
                      <a:endParaRPr lang="en-IE" sz="1400" b="0" i="0" u="none" strike="noStrike" dirty="0">
                        <a:effectLst/>
                        <a:latin typeface="Calibri" panose="020F0502020204030204" pitchFamily="34" charset="0"/>
                      </a:endParaRPr>
                    </a:p>
                  </a:txBody>
                  <a:tcPr marL="28575" marR="28575" marT="28575" marB="0" anchor="b"/>
                </a:tc>
                <a:tc gridSpan="3">
                  <a:txBody>
                    <a:bodyPr/>
                    <a:lstStyle/>
                    <a:p>
                      <a:pPr algn="ctr" fontAlgn="b"/>
                      <a:r>
                        <a:rPr lang="en-US" sz="1400" b="1" u="none" strike="noStrike" kern="1200" dirty="0">
                          <a:solidFill>
                            <a:schemeClr val="lt1"/>
                          </a:solidFill>
                          <a:effectLst/>
                          <a:latin typeface="+mn-lt"/>
                          <a:ea typeface="+mn-ea"/>
                          <a:cs typeface="+mn-cs"/>
                        </a:rPr>
                        <a:t>TCA</a:t>
                      </a:r>
                      <a:endParaRPr lang="en-IE" sz="1400" b="1" u="none" strike="noStrike" kern="1200" dirty="0">
                        <a:solidFill>
                          <a:schemeClr val="lt1"/>
                        </a:solidFill>
                        <a:effectLst/>
                        <a:latin typeface="+mn-lt"/>
                        <a:ea typeface="+mn-ea"/>
                        <a:cs typeface="+mn-cs"/>
                      </a:endParaRPr>
                    </a:p>
                  </a:txBody>
                  <a:tcPr marL="28575" marR="28575" marT="28575" marB="0" anchor="b"/>
                </a:tc>
                <a:tc hMerge="1">
                  <a:txBody>
                    <a:bodyPr/>
                    <a:lstStyle/>
                    <a:p>
                      <a:endParaRPr/>
                    </a:p>
                  </a:txBody>
                  <a:tcPr marL="28575" marR="28575" marT="28575" marB="0" anchor="b"/>
                </a:tc>
                <a:tc hMerge="1">
                  <a:txBody>
                    <a:bodyPr/>
                    <a:lstStyle/>
                    <a:p>
                      <a:endParaRPr dirty="0"/>
                    </a:p>
                  </a:txBody>
                  <a:tcPr marL="28575" marR="28575" marT="28575" marB="0" anchor="b"/>
                </a:tc>
                <a:extLst>
                  <a:ext uri="{0D108BD9-81ED-4DB2-BD59-A6C34878D82A}">
                    <a16:rowId xmlns:a16="http://schemas.microsoft.com/office/drawing/2014/main" val="3633284318"/>
                  </a:ext>
                </a:extLst>
              </a:tr>
              <a:tr h="278252">
                <a:tc>
                  <a:txBody>
                    <a:bodyPr/>
                    <a:lstStyle/>
                    <a:p>
                      <a:pPr algn="l" fontAlgn="b"/>
                      <a:endParaRPr lang="en-IE" sz="1400" b="0" i="0" u="none" strike="noStrike" dirty="0">
                        <a:effectLst/>
                        <a:latin typeface="Calibri" panose="020F0502020204030204" pitchFamily="34" charset="0"/>
                      </a:endParaRPr>
                    </a:p>
                  </a:txBody>
                  <a:tcPr marL="28575" marR="28575" marT="28575" marB="0" anchor="b"/>
                </a:tc>
                <a:tc>
                  <a:txBody>
                    <a:bodyPr/>
                    <a:lstStyle/>
                    <a:p>
                      <a:pPr algn="ctr" fontAlgn="ctr"/>
                      <a:r>
                        <a:rPr lang="en-IE" sz="1400" b="1" u="none" strike="noStrike" kern="1200" dirty="0">
                          <a:solidFill>
                            <a:schemeClr val="dk1"/>
                          </a:solidFill>
                          <a:effectLst/>
                          <a:latin typeface="+mn-lt"/>
                          <a:ea typeface="+mn-ea"/>
                          <a:cs typeface="+mn-cs"/>
                        </a:rPr>
                        <a:t>Overall</a:t>
                      </a:r>
                    </a:p>
                  </a:txBody>
                  <a:tcPr marL="0" marR="0" marT="0" marB="0" anchor="ctr"/>
                </a:tc>
                <a:tc>
                  <a:txBody>
                    <a:bodyPr/>
                    <a:lstStyle/>
                    <a:p>
                      <a:pPr algn="ctr" fontAlgn="ctr"/>
                      <a:r>
                        <a:rPr lang="en-IE" sz="1400" u="none" strike="noStrike" kern="1200" dirty="0">
                          <a:solidFill>
                            <a:schemeClr val="dk1"/>
                          </a:solidFill>
                          <a:effectLst/>
                          <a:latin typeface="+mn-lt"/>
                          <a:ea typeface="+mn-ea"/>
                          <a:cs typeface="+mn-cs"/>
                        </a:rPr>
                        <a:t>Male</a:t>
                      </a:r>
                    </a:p>
                  </a:txBody>
                  <a:tcPr marL="0" marR="0" marT="0" marB="0" anchor="ctr"/>
                </a:tc>
                <a:tc>
                  <a:txBody>
                    <a:bodyPr/>
                    <a:lstStyle/>
                    <a:p>
                      <a:pPr algn="ctr" fontAlgn="ctr"/>
                      <a:r>
                        <a:rPr lang="en-IE" sz="1400" u="none" strike="noStrike" kern="1200" dirty="0">
                          <a:solidFill>
                            <a:schemeClr val="dk1"/>
                          </a:solidFill>
                          <a:effectLst/>
                          <a:latin typeface="+mn-lt"/>
                          <a:ea typeface="+mn-ea"/>
                          <a:cs typeface="+mn-cs"/>
                        </a:rPr>
                        <a:t>Female</a:t>
                      </a:r>
                    </a:p>
                  </a:txBody>
                  <a:tcPr marL="0" marR="0" marT="0" marB="0" anchor="ctr"/>
                </a:tc>
                <a:tc>
                  <a:txBody>
                    <a:bodyPr/>
                    <a:lstStyle/>
                    <a:p>
                      <a:pPr algn="ctr" fontAlgn="ctr"/>
                      <a:r>
                        <a:rPr lang="en-IE" sz="1400" b="1" u="none" strike="noStrike" kern="1200" dirty="0">
                          <a:solidFill>
                            <a:schemeClr val="dk1"/>
                          </a:solidFill>
                          <a:effectLst/>
                          <a:latin typeface="+mn-lt"/>
                          <a:ea typeface="+mn-ea"/>
                          <a:cs typeface="+mn-cs"/>
                        </a:rPr>
                        <a:t>Overall</a:t>
                      </a:r>
                    </a:p>
                  </a:txBody>
                  <a:tcPr marL="0" marR="0" marT="0" marB="0" anchor="ctr"/>
                </a:tc>
                <a:tc>
                  <a:txBody>
                    <a:bodyPr/>
                    <a:lstStyle/>
                    <a:p>
                      <a:pPr algn="ctr" fontAlgn="ctr"/>
                      <a:r>
                        <a:rPr lang="en-IE" sz="1400" u="none" strike="noStrike" kern="1200" dirty="0">
                          <a:solidFill>
                            <a:schemeClr val="dk1"/>
                          </a:solidFill>
                          <a:effectLst/>
                          <a:latin typeface="+mn-lt"/>
                          <a:ea typeface="+mn-ea"/>
                          <a:cs typeface="+mn-cs"/>
                        </a:rPr>
                        <a:t>Male</a:t>
                      </a:r>
                    </a:p>
                  </a:txBody>
                  <a:tcPr marL="0" marR="0" marT="0" marB="0" anchor="ctr"/>
                </a:tc>
                <a:tc>
                  <a:txBody>
                    <a:bodyPr/>
                    <a:lstStyle/>
                    <a:p>
                      <a:pPr algn="ctr" fontAlgn="ctr"/>
                      <a:r>
                        <a:rPr lang="en-IE" sz="1400" u="none" strike="noStrike" kern="1200" dirty="0">
                          <a:solidFill>
                            <a:schemeClr val="dk1"/>
                          </a:solidFill>
                          <a:effectLst/>
                          <a:latin typeface="+mn-lt"/>
                          <a:ea typeface="+mn-ea"/>
                          <a:cs typeface="+mn-cs"/>
                        </a:rPr>
                        <a:t>Female</a:t>
                      </a:r>
                    </a:p>
                  </a:txBody>
                  <a:tcPr marL="0" marR="0" marT="0" marB="0" anchor="ctr"/>
                </a:tc>
                <a:extLst>
                  <a:ext uri="{0D108BD9-81ED-4DB2-BD59-A6C34878D82A}">
                    <a16:rowId xmlns:a16="http://schemas.microsoft.com/office/drawing/2014/main" val="3781335105"/>
                  </a:ext>
                </a:extLst>
              </a:tr>
              <a:tr h="298939">
                <a:tc>
                  <a:txBody>
                    <a:bodyPr/>
                    <a:lstStyle/>
                    <a:p>
                      <a:pPr algn="l" fontAlgn="ctr"/>
                      <a:r>
                        <a:rPr lang="en-IE" sz="1400" u="none" strike="noStrike" kern="1200" dirty="0">
                          <a:solidFill>
                            <a:schemeClr val="dk1"/>
                          </a:solidFill>
                          <a:effectLst/>
                          <a:latin typeface="+mn-lt"/>
                          <a:ea typeface="+mn-ea"/>
                          <a:cs typeface="+mn-cs"/>
                        </a:rPr>
                        <a:t>   Maximum rate</a:t>
                      </a:r>
                    </a:p>
                  </a:txBody>
                  <a:tcPr marL="0" marR="0" marT="0" marB="0" anchor="ctr"/>
                </a:tc>
                <a:tc>
                  <a:txBody>
                    <a:bodyPr/>
                    <a:lstStyle/>
                    <a:p>
                      <a:pPr algn="ctr" fontAlgn="ctr"/>
                      <a:r>
                        <a:rPr lang="en-IE" sz="1400" b="1" u="none" strike="noStrike" kern="1200" dirty="0">
                          <a:solidFill>
                            <a:schemeClr val="dk1"/>
                          </a:solidFill>
                          <a:effectLst/>
                          <a:latin typeface="+mn-lt"/>
                          <a:ea typeface="+mn-ea"/>
                          <a:cs typeface="+mn-cs"/>
                        </a:rPr>
                        <a:t>69%</a:t>
                      </a:r>
                    </a:p>
                  </a:txBody>
                  <a:tcPr marL="0" marR="0" marT="0" marB="0" anchor="ctr"/>
                </a:tc>
                <a:tc>
                  <a:txBody>
                    <a:bodyPr/>
                    <a:lstStyle/>
                    <a:p>
                      <a:pPr algn="ctr" fontAlgn="ctr"/>
                      <a:r>
                        <a:rPr lang="en-IE" sz="1400" u="none" strike="noStrike" kern="1200" dirty="0">
                          <a:solidFill>
                            <a:schemeClr val="dk1"/>
                          </a:solidFill>
                          <a:effectLst/>
                          <a:latin typeface="+mn-lt"/>
                          <a:ea typeface="+mn-ea"/>
                          <a:cs typeface="+mn-cs"/>
                        </a:rPr>
                        <a:t>86%</a:t>
                      </a:r>
                    </a:p>
                  </a:txBody>
                  <a:tcPr marL="0" marR="0" marT="0" marB="0" anchor="ctr"/>
                </a:tc>
                <a:tc>
                  <a:txBody>
                    <a:bodyPr/>
                    <a:lstStyle/>
                    <a:p>
                      <a:pPr algn="ctr" fontAlgn="ctr"/>
                      <a:r>
                        <a:rPr lang="en-IE" sz="1400" b="1" u="none" strike="noStrike" kern="1200" dirty="0">
                          <a:solidFill>
                            <a:srgbClr val="FF0000"/>
                          </a:solidFill>
                          <a:effectLst/>
                          <a:latin typeface="+mn-lt"/>
                          <a:ea typeface="+mn-ea"/>
                          <a:cs typeface="+mn-cs"/>
                        </a:rPr>
                        <a:t>54%</a:t>
                      </a:r>
                    </a:p>
                  </a:txBody>
                  <a:tcPr marL="0" marR="0" marT="0" marB="0" anchor="ctr"/>
                </a:tc>
                <a:tc>
                  <a:txBody>
                    <a:bodyPr/>
                    <a:lstStyle/>
                    <a:p>
                      <a:pPr algn="ctr" fontAlgn="ctr"/>
                      <a:r>
                        <a:rPr lang="en-IE" sz="1400" b="1" u="none" strike="noStrike" kern="1200" dirty="0">
                          <a:solidFill>
                            <a:schemeClr val="dk1"/>
                          </a:solidFill>
                          <a:effectLst/>
                          <a:latin typeface="+mn-lt"/>
                          <a:ea typeface="+mn-ea"/>
                          <a:cs typeface="+mn-cs"/>
                        </a:rPr>
                        <a:t>80%</a:t>
                      </a:r>
                    </a:p>
                  </a:txBody>
                  <a:tcPr marL="0" marR="0" marT="0" marB="0" anchor="ctr"/>
                </a:tc>
                <a:tc>
                  <a:txBody>
                    <a:bodyPr/>
                    <a:lstStyle/>
                    <a:p>
                      <a:pPr algn="ctr" fontAlgn="ctr"/>
                      <a:r>
                        <a:rPr lang="en-IE" sz="1400" u="none" strike="noStrike" kern="1200" dirty="0">
                          <a:solidFill>
                            <a:schemeClr val="dk1"/>
                          </a:solidFill>
                          <a:effectLst/>
                          <a:latin typeface="+mn-lt"/>
                          <a:ea typeface="+mn-ea"/>
                          <a:cs typeface="+mn-cs"/>
                        </a:rPr>
                        <a:t>86%</a:t>
                      </a:r>
                    </a:p>
                  </a:txBody>
                  <a:tcPr marL="0" marR="0" marT="0" marB="0" anchor="ctr"/>
                </a:tc>
                <a:tc>
                  <a:txBody>
                    <a:bodyPr/>
                    <a:lstStyle/>
                    <a:p>
                      <a:pPr algn="ctr" fontAlgn="ctr"/>
                      <a:r>
                        <a:rPr lang="en-IE" sz="1400" b="1" u="none" strike="noStrike" kern="1200" dirty="0">
                          <a:solidFill>
                            <a:srgbClr val="FF0000"/>
                          </a:solidFill>
                          <a:effectLst/>
                          <a:latin typeface="+mn-lt"/>
                          <a:ea typeface="+mn-ea"/>
                          <a:cs typeface="+mn-cs"/>
                        </a:rPr>
                        <a:t>75%</a:t>
                      </a:r>
                    </a:p>
                  </a:txBody>
                  <a:tcPr marL="0" marR="0" marT="0" marB="0" anchor="ctr"/>
                </a:tc>
                <a:extLst>
                  <a:ext uri="{0D108BD9-81ED-4DB2-BD59-A6C34878D82A}">
                    <a16:rowId xmlns:a16="http://schemas.microsoft.com/office/drawing/2014/main" val="4005594463"/>
                  </a:ext>
                </a:extLst>
              </a:tr>
              <a:tr h="278252">
                <a:tc>
                  <a:txBody>
                    <a:bodyPr/>
                    <a:lstStyle/>
                    <a:p>
                      <a:pPr algn="l" fontAlgn="ctr"/>
                      <a:r>
                        <a:rPr lang="en-IE" sz="1400" u="none" strike="noStrike" kern="1200" dirty="0">
                          <a:solidFill>
                            <a:schemeClr val="dk1"/>
                          </a:solidFill>
                          <a:effectLst/>
                          <a:latin typeface="+mn-lt"/>
                          <a:ea typeface="+mn-ea"/>
                          <a:cs typeface="+mn-cs"/>
                        </a:rPr>
                        <a:t>&lt; Maximum rate</a:t>
                      </a:r>
                    </a:p>
                  </a:txBody>
                  <a:tcPr marL="0" marR="0" marT="0" marB="0" anchor="ctr"/>
                </a:tc>
                <a:tc>
                  <a:txBody>
                    <a:bodyPr/>
                    <a:lstStyle/>
                    <a:p>
                      <a:pPr algn="ctr" fontAlgn="ctr"/>
                      <a:r>
                        <a:rPr lang="en-IE" sz="1400" b="1" u="none" strike="noStrike" kern="1200" dirty="0">
                          <a:solidFill>
                            <a:schemeClr val="dk1"/>
                          </a:solidFill>
                          <a:effectLst/>
                          <a:latin typeface="+mn-lt"/>
                          <a:ea typeface="+mn-ea"/>
                          <a:cs typeface="+mn-cs"/>
                        </a:rPr>
                        <a:t>31%</a:t>
                      </a:r>
                    </a:p>
                  </a:txBody>
                  <a:tcPr marL="0" marR="0" marT="0" marB="0" anchor="ctr"/>
                </a:tc>
                <a:tc>
                  <a:txBody>
                    <a:bodyPr/>
                    <a:lstStyle/>
                    <a:p>
                      <a:pPr algn="ctr" fontAlgn="ctr"/>
                      <a:r>
                        <a:rPr lang="en-IE" sz="1400" u="none" strike="noStrike" kern="1200" dirty="0">
                          <a:solidFill>
                            <a:schemeClr val="dk1"/>
                          </a:solidFill>
                          <a:effectLst/>
                          <a:latin typeface="+mn-lt"/>
                          <a:ea typeface="+mn-ea"/>
                          <a:cs typeface="+mn-cs"/>
                        </a:rPr>
                        <a:t>14%</a:t>
                      </a:r>
                    </a:p>
                  </a:txBody>
                  <a:tcPr marL="0" marR="0" marT="0" marB="0" anchor="ctr"/>
                </a:tc>
                <a:tc>
                  <a:txBody>
                    <a:bodyPr/>
                    <a:lstStyle/>
                    <a:p>
                      <a:pPr algn="ctr" fontAlgn="ctr"/>
                      <a:r>
                        <a:rPr lang="en-IE" sz="1400" u="none" strike="noStrike" kern="1200" dirty="0">
                          <a:solidFill>
                            <a:schemeClr val="dk1"/>
                          </a:solidFill>
                          <a:effectLst/>
                          <a:latin typeface="+mn-lt"/>
                          <a:ea typeface="+mn-ea"/>
                          <a:cs typeface="+mn-cs"/>
                        </a:rPr>
                        <a:t>46%</a:t>
                      </a:r>
                    </a:p>
                  </a:txBody>
                  <a:tcPr marL="0" marR="0" marT="0" marB="0" anchor="ctr"/>
                </a:tc>
                <a:tc>
                  <a:txBody>
                    <a:bodyPr/>
                    <a:lstStyle/>
                    <a:p>
                      <a:pPr algn="ctr" fontAlgn="ctr"/>
                      <a:r>
                        <a:rPr lang="en-IE" sz="1400" b="1" u="none" strike="noStrike" kern="1200" dirty="0">
                          <a:solidFill>
                            <a:schemeClr val="dk1"/>
                          </a:solidFill>
                          <a:effectLst/>
                          <a:latin typeface="+mn-lt"/>
                          <a:ea typeface="+mn-ea"/>
                          <a:cs typeface="+mn-cs"/>
                        </a:rPr>
                        <a:t>20%</a:t>
                      </a:r>
                    </a:p>
                  </a:txBody>
                  <a:tcPr marL="0" marR="0" marT="0" marB="0" anchor="ctr"/>
                </a:tc>
                <a:tc>
                  <a:txBody>
                    <a:bodyPr/>
                    <a:lstStyle/>
                    <a:p>
                      <a:pPr algn="ctr" fontAlgn="ctr"/>
                      <a:r>
                        <a:rPr lang="en-IE" sz="1400" u="none" strike="noStrike" kern="1200" dirty="0">
                          <a:solidFill>
                            <a:schemeClr val="dk1"/>
                          </a:solidFill>
                          <a:effectLst/>
                          <a:latin typeface="+mn-lt"/>
                          <a:ea typeface="+mn-ea"/>
                          <a:cs typeface="+mn-cs"/>
                        </a:rPr>
                        <a:t>14%</a:t>
                      </a:r>
                    </a:p>
                  </a:txBody>
                  <a:tcPr marL="0" marR="0" marT="0" marB="0" anchor="ctr"/>
                </a:tc>
                <a:tc>
                  <a:txBody>
                    <a:bodyPr/>
                    <a:lstStyle/>
                    <a:p>
                      <a:pPr algn="ctr" fontAlgn="ctr"/>
                      <a:r>
                        <a:rPr lang="en-IE" sz="1400" u="none" strike="noStrike" kern="1200" dirty="0">
                          <a:solidFill>
                            <a:schemeClr val="dk1"/>
                          </a:solidFill>
                          <a:effectLst/>
                          <a:latin typeface="+mn-lt"/>
                          <a:ea typeface="+mn-ea"/>
                          <a:cs typeface="+mn-cs"/>
                        </a:rPr>
                        <a:t>25%</a:t>
                      </a:r>
                    </a:p>
                  </a:txBody>
                  <a:tcPr marL="0" marR="0" marT="0" marB="0" anchor="ctr"/>
                </a:tc>
                <a:extLst>
                  <a:ext uri="{0D108BD9-81ED-4DB2-BD59-A6C34878D82A}">
                    <a16:rowId xmlns:a16="http://schemas.microsoft.com/office/drawing/2014/main" val="442673930"/>
                  </a:ext>
                </a:extLst>
              </a:tr>
            </a:tbl>
          </a:graphicData>
        </a:graphic>
      </p:graphicFrame>
    </p:spTree>
    <p:extLst>
      <p:ext uri="{BB962C8B-B14F-4D97-AF65-F5344CB8AC3E}">
        <p14:creationId xmlns:p14="http://schemas.microsoft.com/office/powerpoint/2010/main" val="36496594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E5D8440-5502-13AC-7446-811B0F50A362}"/>
              </a:ext>
            </a:extLst>
          </p:cNvPr>
          <p:cNvSpPr>
            <a:spLocks noGrp="1"/>
          </p:cNvSpPr>
          <p:nvPr>
            <p:ph type="sldNum" sz="quarter" idx="12"/>
          </p:nvPr>
        </p:nvSpPr>
        <p:spPr/>
        <p:txBody>
          <a:bodyPr/>
          <a:lstStyle/>
          <a:p>
            <a:pPr algn="r"/>
            <a:fld id="{6032EFF6-B497-1D4E-A557-D85E06E93D4C}" type="slidenum">
              <a:rPr lang="en-US" smtClean="0">
                <a:solidFill>
                  <a:prstClr val="black"/>
                </a:solidFill>
              </a:rPr>
              <a:pPr algn="r"/>
              <a:t>22</a:t>
            </a:fld>
            <a:endParaRPr lang="en-US" dirty="0">
              <a:solidFill>
                <a:prstClr val="black"/>
              </a:solidFill>
            </a:endParaRPr>
          </a:p>
        </p:txBody>
      </p:sp>
      <p:sp>
        <p:nvSpPr>
          <p:cNvPr id="3" name="Date Placeholder 2">
            <a:extLst>
              <a:ext uri="{FF2B5EF4-FFF2-40B4-BE49-F238E27FC236}">
                <a16:creationId xmlns:a16="http://schemas.microsoft.com/office/drawing/2014/main" id="{B4E7E267-0942-A6FD-45FB-FDA1E6395DDA}"/>
              </a:ext>
            </a:extLst>
          </p:cNvPr>
          <p:cNvSpPr>
            <a:spLocks noGrp="1"/>
          </p:cNvSpPr>
          <p:nvPr>
            <p:ph type="dt" sz="half" idx="10"/>
          </p:nvPr>
        </p:nvSpPr>
        <p:spPr/>
        <p:txBody>
          <a:bodyPr/>
          <a:lstStyle/>
          <a:p>
            <a:fld id="{176461CD-94D7-4E9C-B586-E36A3D3A8C47}" type="datetime3">
              <a:rPr lang="en-US" smtClean="0">
                <a:solidFill>
                  <a:prstClr val="black"/>
                </a:solidFill>
              </a:rPr>
              <a:t>12 June 2024</a:t>
            </a:fld>
            <a:endParaRPr lang="en-US" dirty="0">
              <a:solidFill>
                <a:prstClr val="black"/>
              </a:solidFill>
            </a:endParaRPr>
          </a:p>
        </p:txBody>
      </p:sp>
      <p:sp>
        <p:nvSpPr>
          <p:cNvPr id="4" name="Text Placeholder 3">
            <a:extLst>
              <a:ext uri="{FF2B5EF4-FFF2-40B4-BE49-F238E27FC236}">
                <a16:creationId xmlns:a16="http://schemas.microsoft.com/office/drawing/2014/main" id="{6C176573-C44E-1AC2-6C37-469739F3267E}"/>
              </a:ext>
            </a:extLst>
          </p:cNvPr>
          <p:cNvSpPr>
            <a:spLocks noGrp="1"/>
          </p:cNvSpPr>
          <p:nvPr>
            <p:ph type="body" sz="quarter" idx="13"/>
          </p:nvPr>
        </p:nvSpPr>
        <p:spPr/>
        <p:txBody>
          <a:bodyPr>
            <a:normAutofit fontScale="92500"/>
          </a:bodyPr>
          <a:lstStyle/>
          <a:p>
            <a:r>
              <a:rPr lang="en-IE" dirty="0"/>
              <a:t>Impact on pension entitlement by gender</a:t>
            </a:r>
          </a:p>
        </p:txBody>
      </p:sp>
      <p:graphicFrame>
        <p:nvGraphicFramePr>
          <p:cNvPr id="7" name="Chart 6">
            <a:extLst>
              <a:ext uri="{FF2B5EF4-FFF2-40B4-BE49-F238E27FC236}">
                <a16:creationId xmlns:a16="http://schemas.microsoft.com/office/drawing/2014/main" id="{75DCBE8F-6A66-4018-B212-F6671259F213}"/>
              </a:ext>
            </a:extLst>
          </p:cNvPr>
          <p:cNvGraphicFramePr/>
          <p:nvPr>
            <p:extLst>
              <p:ext uri="{D42A27DB-BD31-4B8C-83A1-F6EECF244321}">
                <p14:modId xmlns:p14="http://schemas.microsoft.com/office/powerpoint/2010/main" val="2795840133"/>
              </p:ext>
            </p:extLst>
          </p:nvPr>
        </p:nvGraphicFramePr>
        <p:xfrm>
          <a:off x="724330" y="2151737"/>
          <a:ext cx="4023360" cy="3657600"/>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a:extLst>
              <a:ext uri="{FF2B5EF4-FFF2-40B4-BE49-F238E27FC236}">
                <a16:creationId xmlns:a16="http://schemas.microsoft.com/office/drawing/2014/main" id="{F858285E-6836-54FD-50F7-D7C96DE8EC6E}"/>
              </a:ext>
            </a:extLst>
          </p:cNvPr>
          <p:cNvSpPr txBox="1"/>
          <p:nvPr/>
        </p:nvSpPr>
        <p:spPr>
          <a:xfrm>
            <a:off x="724330" y="1438470"/>
            <a:ext cx="3681415" cy="461665"/>
          </a:xfrm>
          <a:prstGeom prst="rect">
            <a:avLst/>
          </a:prstGeom>
          <a:noFill/>
        </p:spPr>
        <p:txBody>
          <a:bodyPr wrap="square">
            <a:spAutoFit/>
          </a:bodyPr>
          <a:lstStyle/>
          <a:p>
            <a:pPr marL="720090" marR="0" indent="-720090">
              <a:spcBef>
                <a:spcPts val="0"/>
              </a:spcBef>
              <a:spcAft>
                <a:spcPts val="600"/>
              </a:spcAft>
            </a:pPr>
            <a:r>
              <a:rPr lang="en-IE" sz="1200" b="1" cap="all" dirty="0">
                <a:solidFill>
                  <a:srgbClr val="1F355E"/>
                </a:solidFill>
                <a:effectLst/>
                <a:latin typeface="Calibri" panose="020F0502020204030204" pitchFamily="34" charset="0"/>
                <a:ea typeface="Times New Roman" panose="02020603050405020304" pitchFamily="18" charset="0"/>
                <a:cs typeface="Times New Roman" panose="02020603050405020304" pitchFamily="18" charset="0"/>
              </a:rPr>
              <a:t>Figure 1 : change in State Pension entitlement (as % of State Pension)</a:t>
            </a:r>
          </a:p>
        </p:txBody>
      </p:sp>
      <p:sp>
        <p:nvSpPr>
          <p:cNvPr id="10" name="TextBox 9">
            <a:extLst>
              <a:ext uri="{FF2B5EF4-FFF2-40B4-BE49-F238E27FC236}">
                <a16:creationId xmlns:a16="http://schemas.microsoft.com/office/drawing/2014/main" id="{3B55ED16-B786-FB3F-B536-E679A5381F68}"/>
              </a:ext>
            </a:extLst>
          </p:cNvPr>
          <p:cNvSpPr txBox="1"/>
          <p:nvPr/>
        </p:nvSpPr>
        <p:spPr>
          <a:xfrm>
            <a:off x="5075235" y="1438469"/>
            <a:ext cx="3681415" cy="461665"/>
          </a:xfrm>
          <a:prstGeom prst="rect">
            <a:avLst/>
          </a:prstGeom>
          <a:noFill/>
        </p:spPr>
        <p:txBody>
          <a:bodyPr wrap="square">
            <a:spAutoFit/>
          </a:bodyPr>
          <a:lstStyle/>
          <a:p>
            <a:pPr marL="720090" marR="0" indent="-720090">
              <a:spcBef>
                <a:spcPts val="0"/>
              </a:spcBef>
              <a:spcAft>
                <a:spcPts val="600"/>
              </a:spcAft>
            </a:pPr>
            <a:r>
              <a:rPr lang="en-IE" sz="1200" b="1" cap="all" dirty="0">
                <a:solidFill>
                  <a:srgbClr val="1F355E"/>
                </a:solidFill>
                <a:effectLst/>
                <a:latin typeface="Calibri" panose="020F0502020204030204" pitchFamily="34" charset="0"/>
                <a:ea typeface="Times New Roman" panose="02020603050405020304" pitchFamily="18" charset="0"/>
                <a:cs typeface="Times New Roman" panose="02020603050405020304" pitchFamily="18" charset="0"/>
              </a:rPr>
              <a:t>Figure 2 : change in State Pension entitlement (as % of State Pension), couple level</a:t>
            </a:r>
          </a:p>
        </p:txBody>
      </p:sp>
      <p:graphicFrame>
        <p:nvGraphicFramePr>
          <p:cNvPr id="5" name="Chart 4">
            <a:extLst>
              <a:ext uri="{FF2B5EF4-FFF2-40B4-BE49-F238E27FC236}">
                <a16:creationId xmlns:a16="http://schemas.microsoft.com/office/drawing/2014/main" id="{9E1BB960-C811-48EE-8952-BFFC004C0337}"/>
              </a:ext>
            </a:extLst>
          </p:cNvPr>
          <p:cNvGraphicFramePr/>
          <p:nvPr>
            <p:extLst>
              <p:ext uri="{D42A27DB-BD31-4B8C-83A1-F6EECF244321}">
                <p14:modId xmlns:p14="http://schemas.microsoft.com/office/powerpoint/2010/main" val="449253704"/>
              </p:ext>
            </p:extLst>
          </p:nvPr>
        </p:nvGraphicFramePr>
        <p:xfrm>
          <a:off x="4904262" y="2151737"/>
          <a:ext cx="4023360" cy="36576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1867383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E5D8440-5502-13AC-7446-811B0F50A362}"/>
              </a:ext>
            </a:extLst>
          </p:cNvPr>
          <p:cNvSpPr>
            <a:spLocks noGrp="1"/>
          </p:cNvSpPr>
          <p:nvPr>
            <p:ph type="sldNum" sz="quarter" idx="12"/>
          </p:nvPr>
        </p:nvSpPr>
        <p:spPr/>
        <p:txBody>
          <a:bodyPr/>
          <a:lstStyle/>
          <a:p>
            <a:pPr algn="r"/>
            <a:fld id="{6032EFF6-B497-1D4E-A557-D85E06E93D4C}" type="slidenum">
              <a:rPr lang="en-US" smtClean="0">
                <a:solidFill>
                  <a:prstClr val="black"/>
                </a:solidFill>
              </a:rPr>
              <a:pPr algn="r"/>
              <a:t>23</a:t>
            </a:fld>
            <a:endParaRPr lang="en-US" dirty="0">
              <a:solidFill>
                <a:prstClr val="black"/>
              </a:solidFill>
            </a:endParaRPr>
          </a:p>
        </p:txBody>
      </p:sp>
      <p:sp>
        <p:nvSpPr>
          <p:cNvPr id="3" name="Date Placeholder 2">
            <a:extLst>
              <a:ext uri="{FF2B5EF4-FFF2-40B4-BE49-F238E27FC236}">
                <a16:creationId xmlns:a16="http://schemas.microsoft.com/office/drawing/2014/main" id="{B4E7E267-0942-A6FD-45FB-FDA1E6395DDA}"/>
              </a:ext>
            </a:extLst>
          </p:cNvPr>
          <p:cNvSpPr>
            <a:spLocks noGrp="1"/>
          </p:cNvSpPr>
          <p:nvPr>
            <p:ph type="dt" sz="half" idx="10"/>
          </p:nvPr>
        </p:nvSpPr>
        <p:spPr/>
        <p:txBody>
          <a:bodyPr/>
          <a:lstStyle/>
          <a:p>
            <a:fld id="{176461CD-94D7-4E9C-B586-E36A3D3A8C47}" type="datetime3">
              <a:rPr lang="en-US" smtClean="0">
                <a:solidFill>
                  <a:prstClr val="black"/>
                </a:solidFill>
              </a:rPr>
              <a:t>12 June 2024</a:t>
            </a:fld>
            <a:endParaRPr lang="en-US" dirty="0">
              <a:solidFill>
                <a:prstClr val="black"/>
              </a:solidFill>
            </a:endParaRPr>
          </a:p>
        </p:txBody>
      </p:sp>
      <p:sp>
        <p:nvSpPr>
          <p:cNvPr id="4" name="Text Placeholder 3">
            <a:extLst>
              <a:ext uri="{FF2B5EF4-FFF2-40B4-BE49-F238E27FC236}">
                <a16:creationId xmlns:a16="http://schemas.microsoft.com/office/drawing/2014/main" id="{6C176573-C44E-1AC2-6C37-469739F3267E}"/>
              </a:ext>
            </a:extLst>
          </p:cNvPr>
          <p:cNvSpPr>
            <a:spLocks noGrp="1"/>
          </p:cNvSpPr>
          <p:nvPr>
            <p:ph type="body" sz="quarter" idx="13"/>
          </p:nvPr>
        </p:nvSpPr>
        <p:spPr/>
        <p:txBody>
          <a:bodyPr>
            <a:normAutofit fontScale="85000" lnSpcReduction="10000"/>
          </a:bodyPr>
          <a:lstStyle/>
          <a:p>
            <a:r>
              <a:rPr lang="en-IE" dirty="0"/>
              <a:t>Impact on pension entitlement by education</a:t>
            </a:r>
          </a:p>
        </p:txBody>
      </p:sp>
      <p:sp>
        <p:nvSpPr>
          <p:cNvPr id="9" name="TextBox 8">
            <a:extLst>
              <a:ext uri="{FF2B5EF4-FFF2-40B4-BE49-F238E27FC236}">
                <a16:creationId xmlns:a16="http://schemas.microsoft.com/office/drawing/2014/main" id="{F858285E-6836-54FD-50F7-D7C96DE8EC6E}"/>
              </a:ext>
            </a:extLst>
          </p:cNvPr>
          <p:cNvSpPr txBox="1"/>
          <p:nvPr/>
        </p:nvSpPr>
        <p:spPr>
          <a:xfrm>
            <a:off x="724330" y="1438470"/>
            <a:ext cx="6466179" cy="276999"/>
          </a:xfrm>
          <a:prstGeom prst="rect">
            <a:avLst/>
          </a:prstGeom>
          <a:noFill/>
        </p:spPr>
        <p:txBody>
          <a:bodyPr wrap="square">
            <a:spAutoFit/>
          </a:bodyPr>
          <a:lstStyle/>
          <a:p>
            <a:pPr marL="720090" marR="0" indent="-720090">
              <a:spcBef>
                <a:spcPts val="0"/>
              </a:spcBef>
              <a:spcAft>
                <a:spcPts val="600"/>
              </a:spcAft>
            </a:pPr>
            <a:r>
              <a:rPr lang="en-IE" sz="1200" b="1" cap="all" dirty="0">
                <a:solidFill>
                  <a:srgbClr val="1F355E"/>
                </a:solidFill>
                <a:effectLst/>
                <a:latin typeface="Calibri" panose="020F0502020204030204" pitchFamily="34" charset="0"/>
                <a:ea typeface="Times New Roman" panose="02020603050405020304" pitchFamily="18" charset="0"/>
                <a:cs typeface="Times New Roman" panose="02020603050405020304" pitchFamily="18" charset="0"/>
              </a:rPr>
              <a:t>Figure 3 : change in State Pension entitlement (as % of State Pension)</a:t>
            </a:r>
          </a:p>
        </p:txBody>
      </p:sp>
      <p:graphicFrame>
        <p:nvGraphicFramePr>
          <p:cNvPr id="6" name="Chart 5">
            <a:extLst>
              <a:ext uri="{FF2B5EF4-FFF2-40B4-BE49-F238E27FC236}">
                <a16:creationId xmlns:a16="http://schemas.microsoft.com/office/drawing/2014/main" id="{53B6AC1E-0197-4FC6-87A7-0F3981539B97}"/>
              </a:ext>
            </a:extLst>
          </p:cNvPr>
          <p:cNvGraphicFramePr/>
          <p:nvPr>
            <p:extLst>
              <p:ext uri="{D42A27DB-BD31-4B8C-83A1-F6EECF244321}">
                <p14:modId xmlns:p14="http://schemas.microsoft.com/office/powerpoint/2010/main" val="1264469486"/>
              </p:ext>
            </p:extLst>
          </p:nvPr>
        </p:nvGraphicFramePr>
        <p:xfrm>
          <a:off x="724330" y="1808883"/>
          <a:ext cx="6573549" cy="419706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763613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E5D8440-5502-13AC-7446-811B0F50A362}"/>
              </a:ext>
            </a:extLst>
          </p:cNvPr>
          <p:cNvSpPr>
            <a:spLocks noGrp="1"/>
          </p:cNvSpPr>
          <p:nvPr>
            <p:ph type="sldNum" sz="quarter" idx="12"/>
          </p:nvPr>
        </p:nvSpPr>
        <p:spPr/>
        <p:txBody>
          <a:bodyPr/>
          <a:lstStyle/>
          <a:p>
            <a:pPr algn="r"/>
            <a:fld id="{6032EFF6-B497-1D4E-A557-D85E06E93D4C}" type="slidenum">
              <a:rPr lang="en-US" smtClean="0">
                <a:solidFill>
                  <a:prstClr val="black"/>
                </a:solidFill>
              </a:rPr>
              <a:pPr algn="r"/>
              <a:t>24</a:t>
            </a:fld>
            <a:endParaRPr lang="en-US" dirty="0">
              <a:solidFill>
                <a:prstClr val="black"/>
              </a:solidFill>
            </a:endParaRPr>
          </a:p>
        </p:txBody>
      </p:sp>
      <p:sp>
        <p:nvSpPr>
          <p:cNvPr id="3" name="Date Placeholder 2">
            <a:extLst>
              <a:ext uri="{FF2B5EF4-FFF2-40B4-BE49-F238E27FC236}">
                <a16:creationId xmlns:a16="http://schemas.microsoft.com/office/drawing/2014/main" id="{B4E7E267-0942-A6FD-45FB-FDA1E6395DDA}"/>
              </a:ext>
            </a:extLst>
          </p:cNvPr>
          <p:cNvSpPr>
            <a:spLocks noGrp="1"/>
          </p:cNvSpPr>
          <p:nvPr>
            <p:ph type="dt" sz="half" idx="10"/>
          </p:nvPr>
        </p:nvSpPr>
        <p:spPr/>
        <p:txBody>
          <a:bodyPr/>
          <a:lstStyle/>
          <a:p>
            <a:fld id="{176461CD-94D7-4E9C-B586-E36A3D3A8C47}" type="datetime3">
              <a:rPr lang="en-US" smtClean="0">
                <a:solidFill>
                  <a:prstClr val="black"/>
                </a:solidFill>
              </a:rPr>
              <a:t>12 June 2024</a:t>
            </a:fld>
            <a:endParaRPr lang="en-US" dirty="0">
              <a:solidFill>
                <a:prstClr val="black"/>
              </a:solidFill>
            </a:endParaRPr>
          </a:p>
        </p:txBody>
      </p:sp>
      <p:sp>
        <p:nvSpPr>
          <p:cNvPr id="4" name="Text Placeholder 3">
            <a:extLst>
              <a:ext uri="{FF2B5EF4-FFF2-40B4-BE49-F238E27FC236}">
                <a16:creationId xmlns:a16="http://schemas.microsoft.com/office/drawing/2014/main" id="{6C176573-C44E-1AC2-6C37-469739F3267E}"/>
              </a:ext>
            </a:extLst>
          </p:cNvPr>
          <p:cNvSpPr>
            <a:spLocks noGrp="1"/>
          </p:cNvSpPr>
          <p:nvPr>
            <p:ph type="body" sz="quarter" idx="13"/>
          </p:nvPr>
        </p:nvSpPr>
        <p:spPr/>
        <p:txBody>
          <a:bodyPr/>
          <a:lstStyle/>
          <a:p>
            <a:r>
              <a:rPr lang="en-IE" dirty="0"/>
              <a:t>Impact by income Quintile</a:t>
            </a:r>
          </a:p>
        </p:txBody>
      </p:sp>
      <p:graphicFrame>
        <p:nvGraphicFramePr>
          <p:cNvPr id="6" name="Chart 5">
            <a:extLst>
              <a:ext uri="{FF2B5EF4-FFF2-40B4-BE49-F238E27FC236}">
                <a16:creationId xmlns:a16="http://schemas.microsoft.com/office/drawing/2014/main" id="{779E78DF-CA2F-8ACD-5F50-8CE0E77C351D}"/>
              </a:ext>
            </a:extLst>
          </p:cNvPr>
          <p:cNvGraphicFramePr>
            <a:graphicFrameLocks/>
          </p:cNvGraphicFramePr>
          <p:nvPr>
            <p:extLst>
              <p:ext uri="{D42A27DB-BD31-4B8C-83A1-F6EECF244321}">
                <p14:modId xmlns:p14="http://schemas.microsoft.com/office/powerpoint/2010/main" val="118788382"/>
              </p:ext>
            </p:extLst>
          </p:nvPr>
        </p:nvGraphicFramePr>
        <p:xfrm>
          <a:off x="755503" y="1859973"/>
          <a:ext cx="6466179" cy="4307166"/>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876EF303-9EBB-ACFD-F9BF-28BC854421F2}"/>
              </a:ext>
            </a:extLst>
          </p:cNvPr>
          <p:cNvSpPr txBox="1"/>
          <p:nvPr/>
        </p:nvSpPr>
        <p:spPr>
          <a:xfrm>
            <a:off x="755503" y="1398940"/>
            <a:ext cx="6466179" cy="461665"/>
          </a:xfrm>
          <a:prstGeom prst="rect">
            <a:avLst/>
          </a:prstGeom>
          <a:noFill/>
        </p:spPr>
        <p:txBody>
          <a:bodyPr wrap="square">
            <a:spAutoFit/>
          </a:bodyPr>
          <a:lstStyle/>
          <a:p>
            <a:pPr marL="720090" marR="0" indent="-720090">
              <a:spcBef>
                <a:spcPts val="0"/>
              </a:spcBef>
              <a:spcAft>
                <a:spcPts val="600"/>
              </a:spcAft>
            </a:pPr>
            <a:r>
              <a:rPr lang="en-IE" sz="1200" b="1" cap="all" dirty="0">
                <a:solidFill>
                  <a:srgbClr val="1F355E"/>
                </a:solidFill>
                <a:effectLst/>
                <a:latin typeface="Calibri" panose="020F0502020204030204" pitchFamily="34" charset="0"/>
                <a:ea typeface="Times New Roman" panose="02020603050405020304" pitchFamily="18" charset="0"/>
                <a:cs typeface="Times New Roman" panose="02020603050405020304" pitchFamily="18" charset="0"/>
              </a:rPr>
              <a:t>Figure </a:t>
            </a:r>
            <a:r>
              <a:rPr lang="en-IE" sz="1200" b="1" cap="all" dirty="0">
                <a:solidFill>
                  <a:srgbClr val="1F355E"/>
                </a:solidFill>
                <a:latin typeface="Calibri" panose="020F0502020204030204" pitchFamily="34" charset="0"/>
                <a:ea typeface="Times New Roman" panose="02020603050405020304" pitchFamily="18" charset="0"/>
                <a:cs typeface="Times New Roman" panose="02020603050405020304" pitchFamily="18" charset="0"/>
              </a:rPr>
              <a:t>4</a:t>
            </a:r>
            <a:r>
              <a:rPr lang="en-IE" sz="1200" b="1" cap="all" dirty="0">
                <a:solidFill>
                  <a:srgbClr val="1F355E"/>
                </a:solidFill>
                <a:effectLst/>
                <a:latin typeface="Calibri" panose="020F0502020204030204" pitchFamily="34" charset="0"/>
                <a:ea typeface="Times New Roman" panose="02020603050405020304" pitchFamily="18" charset="0"/>
                <a:cs typeface="Times New Roman" panose="02020603050405020304" pitchFamily="18" charset="0"/>
              </a:rPr>
              <a:t> : change in State Pension entitlement (as % of State Pension</a:t>
            </a:r>
            <a:r>
              <a:rPr lang="en-IE" sz="1200" b="1" cap="all" dirty="0">
                <a:solidFill>
                  <a:srgbClr val="1F355E"/>
                </a:solidFill>
                <a:latin typeface="Calibri" panose="020F0502020204030204" pitchFamily="34" charset="0"/>
                <a:ea typeface="Times New Roman" panose="02020603050405020304" pitchFamily="18" charset="0"/>
                <a:cs typeface="Times New Roman" panose="02020603050405020304" pitchFamily="18" charset="0"/>
              </a:rPr>
              <a:t> and total pensions</a:t>
            </a:r>
            <a:r>
              <a:rPr lang="en-IE" sz="1200" b="1" cap="all" dirty="0">
                <a:solidFill>
                  <a:srgbClr val="1F355E"/>
                </a:solidFill>
                <a:effectLst/>
                <a:latin typeface="Calibri" panose="020F0502020204030204" pitchFamily="34" charset="0"/>
                <a:ea typeface="Times New Roman" panose="02020603050405020304" pitchFamily="18" charset="0"/>
                <a:cs typeface="Times New Roman" panose="02020603050405020304" pitchFamily="18" charset="0"/>
              </a:rPr>
              <a:t>), quintiles of total household income in 2021</a:t>
            </a:r>
          </a:p>
        </p:txBody>
      </p:sp>
    </p:spTree>
    <p:extLst>
      <p:ext uri="{BB962C8B-B14F-4D97-AF65-F5344CB8AC3E}">
        <p14:creationId xmlns:p14="http://schemas.microsoft.com/office/powerpoint/2010/main" val="34200417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FF76F9F-AF58-D3F0-8532-72AA305B32C4}"/>
              </a:ext>
            </a:extLst>
          </p:cNvPr>
          <p:cNvSpPr>
            <a:spLocks noGrp="1"/>
          </p:cNvSpPr>
          <p:nvPr>
            <p:ph type="sldNum" sz="quarter" idx="12"/>
          </p:nvPr>
        </p:nvSpPr>
        <p:spPr/>
        <p:txBody>
          <a:bodyPr/>
          <a:lstStyle/>
          <a:p>
            <a:pPr algn="r"/>
            <a:fld id="{6032EFF6-B497-1D4E-A557-D85E06E93D4C}" type="slidenum">
              <a:rPr lang="en-US" smtClean="0">
                <a:solidFill>
                  <a:prstClr val="black"/>
                </a:solidFill>
              </a:rPr>
              <a:pPr algn="r"/>
              <a:t>25</a:t>
            </a:fld>
            <a:endParaRPr lang="en-US" dirty="0">
              <a:solidFill>
                <a:prstClr val="black"/>
              </a:solidFill>
            </a:endParaRPr>
          </a:p>
        </p:txBody>
      </p:sp>
      <p:sp>
        <p:nvSpPr>
          <p:cNvPr id="3" name="Date Placeholder 2">
            <a:extLst>
              <a:ext uri="{FF2B5EF4-FFF2-40B4-BE49-F238E27FC236}">
                <a16:creationId xmlns:a16="http://schemas.microsoft.com/office/drawing/2014/main" id="{32A9F86B-1DEC-664A-E6C6-0DF8ED1FF1BF}"/>
              </a:ext>
            </a:extLst>
          </p:cNvPr>
          <p:cNvSpPr>
            <a:spLocks noGrp="1"/>
          </p:cNvSpPr>
          <p:nvPr>
            <p:ph type="dt" sz="half" idx="10"/>
          </p:nvPr>
        </p:nvSpPr>
        <p:spPr/>
        <p:txBody>
          <a:bodyPr/>
          <a:lstStyle/>
          <a:p>
            <a:fld id="{176461CD-94D7-4E9C-B586-E36A3D3A8C47}" type="datetime3">
              <a:rPr lang="en-US" smtClean="0">
                <a:solidFill>
                  <a:prstClr val="black"/>
                </a:solidFill>
              </a:rPr>
              <a:t>12 June 2024</a:t>
            </a:fld>
            <a:endParaRPr lang="en-US" dirty="0">
              <a:solidFill>
                <a:prstClr val="black"/>
              </a:solidFill>
            </a:endParaRPr>
          </a:p>
        </p:txBody>
      </p:sp>
      <p:sp>
        <p:nvSpPr>
          <p:cNvPr id="4" name="Text Placeholder 3">
            <a:extLst>
              <a:ext uri="{FF2B5EF4-FFF2-40B4-BE49-F238E27FC236}">
                <a16:creationId xmlns:a16="http://schemas.microsoft.com/office/drawing/2014/main" id="{788EF0E6-FAF8-C86F-6594-D5FB2509EC07}"/>
              </a:ext>
            </a:extLst>
          </p:cNvPr>
          <p:cNvSpPr>
            <a:spLocks noGrp="1"/>
          </p:cNvSpPr>
          <p:nvPr>
            <p:ph type="body" sz="quarter" idx="13"/>
          </p:nvPr>
        </p:nvSpPr>
        <p:spPr/>
        <p:txBody>
          <a:bodyPr/>
          <a:lstStyle/>
          <a:p>
            <a:r>
              <a:rPr lang="en-IE" dirty="0"/>
              <a:t>Conclusions</a:t>
            </a:r>
          </a:p>
        </p:txBody>
      </p:sp>
      <p:sp>
        <p:nvSpPr>
          <p:cNvPr id="5" name="Content Placeholder 4">
            <a:extLst>
              <a:ext uri="{FF2B5EF4-FFF2-40B4-BE49-F238E27FC236}">
                <a16:creationId xmlns:a16="http://schemas.microsoft.com/office/drawing/2014/main" id="{F9FC3E02-37E9-2AA3-4E17-A1692885524B}"/>
              </a:ext>
            </a:extLst>
          </p:cNvPr>
          <p:cNvSpPr>
            <a:spLocks noGrp="1"/>
          </p:cNvSpPr>
          <p:nvPr>
            <p:ph sz="quarter" idx="14"/>
          </p:nvPr>
        </p:nvSpPr>
        <p:spPr/>
        <p:txBody>
          <a:bodyPr>
            <a:normAutofit fontScale="92500" lnSpcReduction="10000"/>
          </a:bodyPr>
          <a:lstStyle/>
          <a:p>
            <a:pPr marL="457200" indent="-457200">
              <a:buFont typeface="Arial" panose="020B0604020202020204" pitchFamily="34" charset="0"/>
              <a:buChar char="•"/>
            </a:pPr>
            <a:r>
              <a:rPr lang="en-IE" dirty="0"/>
              <a:t>Small fall in average SPC rates (€2 per week/&lt;1%)</a:t>
            </a:r>
          </a:p>
          <a:p>
            <a:pPr marL="457200" indent="-457200">
              <a:buFont typeface="Arial" panose="020B0604020202020204" pitchFamily="34" charset="0"/>
              <a:buChar char="•"/>
            </a:pPr>
            <a:r>
              <a:rPr lang="en-IE" dirty="0"/>
              <a:t>No change in the % of men getting the max SPC</a:t>
            </a:r>
          </a:p>
          <a:p>
            <a:pPr marL="457200" indent="-457200">
              <a:buFont typeface="Arial" panose="020B0604020202020204" pitchFamily="34" charset="0"/>
              <a:buChar char="•"/>
            </a:pPr>
            <a:r>
              <a:rPr lang="en-IE" dirty="0"/>
              <a:t>Significant increase in the % of women qualifying for the max. – 1994 caring restriction</a:t>
            </a:r>
          </a:p>
          <a:p>
            <a:pPr marL="457200" indent="-457200">
              <a:buFont typeface="Arial" panose="020B0604020202020204" pitchFamily="34" charset="0"/>
              <a:buChar char="•"/>
            </a:pPr>
            <a:r>
              <a:rPr lang="en-IE" dirty="0"/>
              <a:t>No strong concentration of losses at couple level.</a:t>
            </a:r>
          </a:p>
          <a:p>
            <a:pPr marL="457200" indent="-457200">
              <a:buFont typeface="Arial" panose="020B0604020202020204" pitchFamily="34" charset="0"/>
              <a:buChar char="•"/>
            </a:pPr>
            <a:r>
              <a:rPr lang="en-IE" dirty="0"/>
              <a:t>Losses for those qualifying for &lt; max/higher loss for lowest quintile: monitoring of elderly poverty rates </a:t>
            </a:r>
          </a:p>
          <a:p>
            <a:pPr marL="457200" indent="-457200">
              <a:buFont typeface="Arial" panose="020B0604020202020204" pitchFamily="34" charset="0"/>
              <a:buChar char="•"/>
            </a:pPr>
            <a:r>
              <a:rPr lang="en-IE" dirty="0"/>
              <a:t>Cohort analysed – less likely for effects to continue for later cohorts</a:t>
            </a:r>
          </a:p>
          <a:p>
            <a:pPr marL="457200" indent="-457200">
              <a:buFont typeface="Arial" panose="020B0604020202020204" pitchFamily="34" charset="0"/>
              <a:buChar char="•"/>
            </a:pPr>
            <a:r>
              <a:rPr lang="en-IE" dirty="0"/>
              <a:t>Gender pension gap impact? </a:t>
            </a:r>
          </a:p>
        </p:txBody>
      </p:sp>
    </p:spTree>
    <p:extLst>
      <p:ext uri="{BB962C8B-B14F-4D97-AF65-F5344CB8AC3E}">
        <p14:creationId xmlns:p14="http://schemas.microsoft.com/office/powerpoint/2010/main" val="42231812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C213C7B-02C4-DCFC-4EF2-7931D15510AC}"/>
              </a:ext>
            </a:extLst>
          </p:cNvPr>
          <p:cNvSpPr>
            <a:spLocks noGrp="1"/>
          </p:cNvSpPr>
          <p:nvPr>
            <p:ph type="sldNum" sz="quarter" idx="12"/>
          </p:nvPr>
        </p:nvSpPr>
        <p:spPr/>
        <p:txBody>
          <a:bodyPr/>
          <a:lstStyle/>
          <a:p>
            <a:pPr algn="r"/>
            <a:fld id="{6032EFF6-B497-1D4E-A557-D85E06E93D4C}" type="slidenum">
              <a:rPr lang="en-US" smtClean="0">
                <a:solidFill>
                  <a:prstClr val="black"/>
                </a:solidFill>
              </a:rPr>
              <a:pPr algn="r"/>
              <a:t>26</a:t>
            </a:fld>
            <a:endParaRPr lang="en-US" dirty="0">
              <a:solidFill>
                <a:prstClr val="black"/>
              </a:solidFill>
            </a:endParaRPr>
          </a:p>
        </p:txBody>
      </p:sp>
      <p:sp>
        <p:nvSpPr>
          <p:cNvPr id="3" name="Date Placeholder 2">
            <a:extLst>
              <a:ext uri="{FF2B5EF4-FFF2-40B4-BE49-F238E27FC236}">
                <a16:creationId xmlns:a16="http://schemas.microsoft.com/office/drawing/2014/main" id="{0466C4CC-68E4-07E3-F581-3F4FDBA31ED4}"/>
              </a:ext>
            </a:extLst>
          </p:cNvPr>
          <p:cNvSpPr>
            <a:spLocks noGrp="1"/>
          </p:cNvSpPr>
          <p:nvPr>
            <p:ph type="dt" sz="half" idx="10"/>
          </p:nvPr>
        </p:nvSpPr>
        <p:spPr/>
        <p:txBody>
          <a:bodyPr/>
          <a:lstStyle/>
          <a:p>
            <a:fld id="{176461CD-94D7-4E9C-B586-E36A3D3A8C47}" type="datetime3">
              <a:rPr lang="en-US" smtClean="0">
                <a:solidFill>
                  <a:prstClr val="black"/>
                </a:solidFill>
              </a:rPr>
              <a:t>12 June 2024</a:t>
            </a:fld>
            <a:endParaRPr lang="en-US" dirty="0">
              <a:solidFill>
                <a:prstClr val="black"/>
              </a:solidFill>
            </a:endParaRPr>
          </a:p>
        </p:txBody>
      </p:sp>
      <p:sp>
        <p:nvSpPr>
          <p:cNvPr id="4" name="Text Placeholder 3">
            <a:extLst>
              <a:ext uri="{FF2B5EF4-FFF2-40B4-BE49-F238E27FC236}">
                <a16:creationId xmlns:a16="http://schemas.microsoft.com/office/drawing/2014/main" id="{8470F7D6-71DB-F53F-ABEE-4D4B8D5F3AF8}"/>
              </a:ext>
            </a:extLst>
          </p:cNvPr>
          <p:cNvSpPr>
            <a:spLocks noGrp="1"/>
          </p:cNvSpPr>
          <p:nvPr>
            <p:ph type="body" sz="quarter" idx="13"/>
          </p:nvPr>
        </p:nvSpPr>
        <p:spPr/>
        <p:txBody>
          <a:bodyPr>
            <a:normAutofit/>
          </a:bodyPr>
          <a:lstStyle/>
          <a:p>
            <a:r>
              <a:rPr lang="en-IE" dirty="0"/>
              <a:t>Conclusions</a:t>
            </a:r>
          </a:p>
        </p:txBody>
      </p:sp>
      <p:sp>
        <p:nvSpPr>
          <p:cNvPr id="5" name="Content Placeholder 4">
            <a:extLst>
              <a:ext uri="{FF2B5EF4-FFF2-40B4-BE49-F238E27FC236}">
                <a16:creationId xmlns:a16="http://schemas.microsoft.com/office/drawing/2014/main" id="{EF696EC1-3267-10CA-0CAB-2DCCF3760A6F}"/>
              </a:ext>
            </a:extLst>
          </p:cNvPr>
          <p:cNvSpPr>
            <a:spLocks noGrp="1"/>
          </p:cNvSpPr>
          <p:nvPr>
            <p:ph sz="quarter" idx="14"/>
          </p:nvPr>
        </p:nvSpPr>
        <p:spPr/>
        <p:txBody>
          <a:bodyPr>
            <a:normAutofit/>
          </a:bodyPr>
          <a:lstStyle/>
          <a:p>
            <a:pPr marL="457200" indent="-457200">
              <a:buFont typeface="Arial" panose="020B0604020202020204" pitchFamily="34" charset="0"/>
              <a:buChar char="•"/>
            </a:pPr>
            <a:r>
              <a:rPr lang="en-IE" dirty="0"/>
              <a:t>Other pension reforms ongoing:</a:t>
            </a:r>
          </a:p>
          <a:p>
            <a:r>
              <a:rPr lang="en-IE" dirty="0"/>
              <a:t>	-Long-term carers scheme</a:t>
            </a:r>
          </a:p>
          <a:p>
            <a:r>
              <a:rPr lang="en-IE" dirty="0"/>
              <a:t>	-Ability to defer SPC &amp; accumulate PRSI 	contributions to qualify for higher rate</a:t>
            </a:r>
          </a:p>
          <a:p>
            <a:r>
              <a:rPr lang="en-IE" dirty="0"/>
              <a:t>	-Autoenrolment</a:t>
            </a:r>
          </a:p>
          <a:p>
            <a:pPr marL="457200" indent="-457200">
              <a:buFont typeface="Arial" panose="020B0604020202020204" pitchFamily="34" charset="0"/>
              <a:buChar char="•"/>
            </a:pPr>
            <a:endParaRPr lang="en-IE" dirty="0"/>
          </a:p>
        </p:txBody>
      </p:sp>
    </p:spTree>
    <p:extLst>
      <p:ext uri="{BB962C8B-B14F-4D97-AF65-F5344CB8AC3E}">
        <p14:creationId xmlns:p14="http://schemas.microsoft.com/office/powerpoint/2010/main" val="40963373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B7012CB-4809-5845-52F4-2418E5D50EAB}"/>
              </a:ext>
            </a:extLst>
          </p:cNvPr>
          <p:cNvSpPr>
            <a:spLocks noGrp="1"/>
          </p:cNvSpPr>
          <p:nvPr>
            <p:ph type="sldNum" sz="quarter" idx="12"/>
          </p:nvPr>
        </p:nvSpPr>
        <p:spPr/>
        <p:txBody>
          <a:bodyPr/>
          <a:lstStyle/>
          <a:p>
            <a:pPr algn="r"/>
            <a:fld id="{6032EFF6-B497-1D4E-A557-D85E06E93D4C}" type="slidenum">
              <a:rPr lang="en-US" smtClean="0">
                <a:solidFill>
                  <a:prstClr val="black"/>
                </a:solidFill>
              </a:rPr>
              <a:pPr algn="r"/>
              <a:t>27</a:t>
            </a:fld>
            <a:endParaRPr lang="en-US" dirty="0">
              <a:solidFill>
                <a:prstClr val="black"/>
              </a:solidFill>
            </a:endParaRPr>
          </a:p>
        </p:txBody>
      </p:sp>
      <p:sp>
        <p:nvSpPr>
          <p:cNvPr id="3" name="Date Placeholder 2">
            <a:extLst>
              <a:ext uri="{FF2B5EF4-FFF2-40B4-BE49-F238E27FC236}">
                <a16:creationId xmlns:a16="http://schemas.microsoft.com/office/drawing/2014/main" id="{2D899BE7-3A89-69E2-5E13-C8D7C94BA80F}"/>
              </a:ext>
            </a:extLst>
          </p:cNvPr>
          <p:cNvSpPr>
            <a:spLocks noGrp="1"/>
          </p:cNvSpPr>
          <p:nvPr>
            <p:ph type="dt" sz="half" idx="10"/>
          </p:nvPr>
        </p:nvSpPr>
        <p:spPr/>
        <p:txBody>
          <a:bodyPr/>
          <a:lstStyle/>
          <a:p>
            <a:fld id="{176461CD-94D7-4E9C-B586-E36A3D3A8C47}" type="datetime3">
              <a:rPr lang="en-US" smtClean="0">
                <a:solidFill>
                  <a:prstClr val="black"/>
                </a:solidFill>
              </a:rPr>
              <a:t>12 June 2024</a:t>
            </a:fld>
            <a:endParaRPr lang="en-US" dirty="0">
              <a:solidFill>
                <a:prstClr val="black"/>
              </a:solidFill>
            </a:endParaRPr>
          </a:p>
        </p:txBody>
      </p:sp>
      <p:sp>
        <p:nvSpPr>
          <p:cNvPr id="4" name="Text Placeholder 3">
            <a:extLst>
              <a:ext uri="{FF2B5EF4-FFF2-40B4-BE49-F238E27FC236}">
                <a16:creationId xmlns:a16="http://schemas.microsoft.com/office/drawing/2014/main" id="{D89CD106-7D45-0F10-1DA4-7A7607F94566}"/>
              </a:ext>
            </a:extLst>
          </p:cNvPr>
          <p:cNvSpPr>
            <a:spLocks noGrp="1"/>
          </p:cNvSpPr>
          <p:nvPr>
            <p:ph type="body" sz="quarter" idx="13"/>
          </p:nvPr>
        </p:nvSpPr>
        <p:spPr/>
        <p:txBody>
          <a:bodyPr/>
          <a:lstStyle/>
          <a:p>
            <a:endParaRPr lang="en-IE"/>
          </a:p>
        </p:txBody>
      </p:sp>
      <p:sp>
        <p:nvSpPr>
          <p:cNvPr id="5" name="Content Placeholder 4">
            <a:extLst>
              <a:ext uri="{FF2B5EF4-FFF2-40B4-BE49-F238E27FC236}">
                <a16:creationId xmlns:a16="http://schemas.microsoft.com/office/drawing/2014/main" id="{EB995CBD-52F3-F64E-6133-2642A40F1581}"/>
              </a:ext>
            </a:extLst>
          </p:cNvPr>
          <p:cNvSpPr>
            <a:spLocks noGrp="1"/>
          </p:cNvSpPr>
          <p:nvPr>
            <p:ph sz="quarter" idx="14"/>
          </p:nvPr>
        </p:nvSpPr>
        <p:spPr/>
        <p:txBody>
          <a:bodyPr>
            <a:normAutofit/>
          </a:bodyPr>
          <a:lstStyle/>
          <a:p>
            <a:pPr algn="ctr"/>
            <a:endParaRPr lang="en-IE" sz="6600" dirty="0"/>
          </a:p>
          <a:p>
            <a:pPr algn="ctr"/>
            <a:r>
              <a:rPr lang="en-IE" sz="6600" dirty="0"/>
              <a:t>QUESTIONS?</a:t>
            </a:r>
          </a:p>
        </p:txBody>
      </p:sp>
    </p:spTree>
    <p:extLst>
      <p:ext uri="{BB962C8B-B14F-4D97-AF65-F5344CB8AC3E}">
        <p14:creationId xmlns:p14="http://schemas.microsoft.com/office/powerpoint/2010/main" val="35398066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8B40AD2-B1ED-0DB2-3C19-24923A28F095}"/>
              </a:ext>
            </a:extLst>
          </p:cNvPr>
          <p:cNvSpPr>
            <a:spLocks noGrp="1"/>
          </p:cNvSpPr>
          <p:nvPr>
            <p:ph type="sldNum" sz="quarter" idx="12"/>
          </p:nvPr>
        </p:nvSpPr>
        <p:spPr/>
        <p:txBody>
          <a:bodyPr/>
          <a:lstStyle/>
          <a:p>
            <a:pPr algn="r"/>
            <a:fld id="{6032EFF6-B497-1D4E-A557-D85E06E93D4C}" type="slidenum">
              <a:rPr lang="en-US" smtClean="0">
                <a:solidFill>
                  <a:prstClr val="black"/>
                </a:solidFill>
              </a:rPr>
              <a:pPr algn="r"/>
              <a:t>28</a:t>
            </a:fld>
            <a:endParaRPr lang="en-US" dirty="0">
              <a:solidFill>
                <a:prstClr val="black"/>
              </a:solidFill>
            </a:endParaRPr>
          </a:p>
        </p:txBody>
      </p:sp>
      <p:sp>
        <p:nvSpPr>
          <p:cNvPr id="3" name="Date Placeholder 2">
            <a:extLst>
              <a:ext uri="{FF2B5EF4-FFF2-40B4-BE49-F238E27FC236}">
                <a16:creationId xmlns:a16="http://schemas.microsoft.com/office/drawing/2014/main" id="{65B8BBF0-83FF-446C-3104-E845054B4FEB}"/>
              </a:ext>
            </a:extLst>
          </p:cNvPr>
          <p:cNvSpPr>
            <a:spLocks noGrp="1"/>
          </p:cNvSpPr>
          <p:nvPr>
            <p:ph type="dt" sz="half" idx="10"/>
          </p:nvPr>
        </p:nvSpPr>
        <p:spPr/>
        <p:txBody>
          <a:bodyPr/>
          <a:lstStyle/>
          <a:p>
            <a:fld id="{176461CD-94D7-4E9C-B586-E36A3D3A8C47}" type="datetime3">
              <a:rPr lang="en-US" smtClean="0">
                <a:solidFill>
                  <a:prstClr val="black"/>
                </a:solidFill>
              </a:rPr>
              <a:t>12 June 2024</a:t>
            </a:fld>
            <a:endParaRPr lang="en-US" dirty="0">
              <a:solidFill>
                <a:prstClr val="black"/>
              </a:solidFill>
            </a:endParaRPr>
          </a:p>
        </p:txBody>
      </p:sp>
      <p:sp>
        <p:nvSpPr>
          <p:cNvPr id="4" name="Text Placeholder 3">
            <a:extLst>
              <a:ext uri="{FF2B5EF4-FFF2-40B4-BE49-F238E27FC236}">
                <a16:creationId xmlns:a16="http://schemas.microsoft.com/office/drawing/2014/main" id="{20F7FEA2-F2C8-0CA8-23B3-D55199C7A5F2}"/>
              </a:ext>
            </a:extLst>
          </p:cNvPr>
          <p:cNvSpPr>
            <a:spLocks noGrp="1"/>
          </p:cNvSpPr>
          <p:nvPr>
            <p:ph type="body" sz="quarter" idx="13"/>
          </p:nvPr>
        </p:nvSpPr>
        <p:spPr/>
        <p:txBody>
          <a:bodyPr/>
          <a:lstStyle/>
          <a:p>
            <a:endParaRPr lang="en-IE"/>
          </a:p>
        </p:txBody>
      </p:sp>
      <p:sp>
        <p:nvSpPr>
          <p:cNvPr id="5" name="Content Placeholder 4">
            <a:extLst>
              <a:ext uri="{FF2B5EF4-FFF2-40B4-BE49-F238E27FC236}">
                <a16:creationId xmlns:a16="http://schemas.microsoft.com/office/drawing/2014/main" id="{02FC5065-FB62-49F7-9758-744D654E4002}"/>
              </a:ext>
            </a:extLst>
          </p:cNvPr>
          <p:cNvSpPr>
            <a:spLocks noGrp="1"/>
          </p:cNvSpPr>
          <p:nvPr>
            <p:ph sz="quarter" idx="14"/>
          </p:nvPr>
        </p:nvSpPr>
        <p:spPr/>
        <p:txBody>
          <a:bodyPr>
            <a:normAutofit/>
          </a:bodyPr>
          <a:lstStyle/>
          <a:p>
            <a:pPr algn="ctr"/>
            <a:endParaRPr lang="en-IE" sz="4800" dirty="0"/>
          </a:p>
          <a:p>
            <a:pPr algn="ctr"/>
            <a:endParaRPr lang="en-IE" sz="4800" dirty="0"/>
          </a:p>
          <a:p>
            <a:pPr algn="ctr"/>
            <a:r>
              <a:rPr lang="en-IE" sz="4800" dirty="0"/>
              <a:t>Additional Slides</a:t>
            </a:r>
          </a:p>
        </p:txBody>
      </p:sp>
    </p:spTree>
    <p:extLst>
      <p:ext uri="{BB962C8B-B14F-4D97-AF65-F5344CB8AC3E}">
        <p14:creationId xmlns:p14="http://schemas.microsoft.com/office/powerpoint/2010/main" val="31270122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E5D8440-5502-13AC-7446-811B0F50A362}"/>
              </a:ext>
            </a:extLst>
          </p:cNvPr>
          <p:cNvSpPr>
            <a:spLocks noGrp="1"/>
          </p:cNvSpPr>
          <p:nvPr>
            <p:ph type="sldNum" sz="quarter" idx="12"/>
          </p:nvPr>
        </p:nvSpPr>
        <p:spPr/>
        <p:txBody>
          <a:bodyPr/>
          <a:lstStyle/>
          <a:p>
            <a:pPr algn="r"/>
            <a:fld id="{6032EFF6-B497-1D4E-A557-D85E06E93D4C}" type="slidenum">
              <a:rPr lang="en-US" smtClean="0">
                <a:solidFill>
                  <a:prstClr val="black"/>
                </a:solidFill>
              </a:rPr>
              <a:pPr algn="r"/>
              <a:t>29</a:t>
            </a:fld>
            <a:endParaRPr lang="en-US" dirty="0">
              <a:solidFill>
                <a:prstClr val="black"/>
              </a:solidFill>
            </a:endParaRPr>
          </a:p>
        </p:txBody>
      </p:sp>
      <p:sp>
        <p:nvSpPr>
          <p:cNvPr id="3" name="Date Placeholder 2">
            <a:extLst>
              <a:ext uri="{FF2B5EF4-FFF2-40B4-BE49-F238E27FC236}">
                <a16:creationId xmlns:a16="http://schemas.microsoft.com/office/drawing/2014/main" id="{B4E7E267-0942-A6FD-45FB-FDA1E6395DDA}"/>
              </a:ext>
            </a:extLst>
          </p:cNvPr>
          <p:cNvSpPr>
            <a:spLocks noGrp="1"/>
          </p:cNvSpPr>
          <p:nvPr>
            <p:ph type="dt" sz="half" idx="10"/>
          </p:nvPr>
        </p:nvSpPr>
        <p:spPr/>
        <p:txBody>
          <a:bodyPr/>
          <a:lstStyle/>
          <a:p>
            <a:fld id="{176461CD-94D7-4E9C-B586-E36A3D3A8C47}" type="datetime3">
              <a:rPr lang="en-US" smtClean="0">
                <a:solidFill>
                  <a:prstClr val="black"/>
                </a:solidFill>
              </a:rPr>
              <a:t>12 June 2024</a:t>
            </a:fld>
            <a:endParaRPr lang="en-US" dirty="0">
              <a:solidFill>
                <a:prstClr val="black"/>
              </a:solidFill>
            </a:endParaRPr>
          </a:p>
        </p:txBody>
      </p:sp>
      <p:sp>
        <p:nvSpPr>
          <p:cNvPr id="4" name="Text Placeholder 3">
            <a:extLst>
              <a:ext uri="{FF2B5EF4-FFF2-40B4-BE49-F238E27FC236}">
                <a16:creationId xmlns:a16="http://schemas.microsoft.com/office/drawing/2014/main" id="{6C176573-C44E-1AC2-6C37-469739F3267E}"/>
              </a:ext>
            </a:extLst>
          </p:cNvPr>
          <p:cNvSpPr>
            <a:spLocks noGrp="1"/>
          </p:cNvSpPr>
          <p:nvPr>
            <p:ph type="body" sz="quarter" idx="13"/>
          </p:nvPr>
        </p:nvSpPr>
        <p:spPr/>
        <p:txBody>
          <a:bodyPr>
            <a:normAutofit fontScale="62500" lnSpcReduction="20000"/>
          </a:bodyPr>
          <a:lstStyle/>
          <a:p>
            <a:r>
              <a:rPr lang="en-IE" dirty="0"/>
              <a:t>Impact on pension entitlement by gender, private pensions</a:t>
            </a:r>
          </a:p>
        </p:txBody>
      </p:sp>
      <p:sp>
        <p:nvSpPr>
          <p:cNvPr id="9" name="TextBox 8">
            <a:extLst>
              <a:ext uri="{FF2B5EF4-FFF2-40B4-BE49-F238E27FC236}">
                <a16:creationId xmlns:a16="http://schemas.microsoft.com/office/drawing/2014/main" id="{F858285E-6836-54FD-50F7-D7C96DE8EC6E}"/>
              </a:ext>
            </a:extLst>
          </p:cNvPr>
          <p:cNvSpPr txBox="1"/>
          <p:nvPr/>
        </p:nvSpPr>
        <p:spPr>
          <a:xfrm>
            <a:off x="724330" y="1438470"/>
            <a:ext cx="3681415" cy="461665"/>
          </a:xfrm>
          <a:prstGeom prst="rect">
            <a:avLst/>
          </a:prstGeom>
          <a:noFill/>
        </p:spPr>
        <p:txBody>
          <a:bodyPr wrap="square">
            <a:spAutoFit/>
          </a:bodyPr>
          <a:lstStyle/>
          <a:p>
            <a:pPr marL="720090" marR="0" indent="-720090">
              <a:spcBef>
                <a:spcPts val="0"/>
              </a:spcBef>
              <a:spcAft>
                <a:spcPts val="600"/>
              </a:spcAft>
            </a:pPr>
            <a:r>
              <a:rPr lang="en-IE" sz="1200" b="1" cap="all" dirty="0">
                <a:solidFill>
                  <a:srgbClr val="1F355E"/>
                </a:solidFill>
                <a:effectLst/>
                <a:latin typeface="Calibri" panose="020F0502020204030204" pitchFamily="34" charset="0"/>
                <a:ea typeface="Times New Roman" panose="02020603050405020304" pitchFamily="18" charset="0"/>
                <a:cs typeface="Times New Roman" panose="02020603050405020304" pitchFamily="18" charset="0"/>
              </a:rPr>
              <a:t>Figure 5 : change in State Pension entitlement (as % of </a:t>
            </a:r>
            <a:r>
              <a:rPr lang="en-IE" sz="1200" b="1" cap="all" dirty="0">
                <a:solidFill>
                  <a:srgbClr val="1F355E"/>
                </a:solidFill>
                <a:latin typeface="Calibri" panose="020F0502020204030204" pitchFamily="34" charset="0"/>
                <a:ea typeface="Times New Roman" panose="02020603050405020304" pitchFamily="18" charset="0"/>
                <a:cs typeface="Times New Roman" panose="02020603050405020304" pitchFamily="18" charset="0"/>
              </a:rPr>
              <a:t>Total</a:t>
            </a:r>
            <a:r>
              <a:rPr lang="en-IE" sz="1200" b="1" cap="all" dirty="0">
                <a:solidFill>
                  <a:srgbClr val="1F355E"/>
                </a:solidFill>
                <a:effectLst/>
                <a:latin typeface="Calibri" panose="020F0502020204030204" pitchFamily="34" charset="0"/>
                <a:ea typeface="Times New Roman" panose="02020603050405020304" pitchFamily="18" charset="0"/>
                <a:cs typeface="Times New Roman" panose="02020603050405020304" pitchFamily="18" charset="0"/>
              </a:rPr>
              <a:t> Pensions)</a:t>
            </a:r>
          </a:p>
        </p:txBody>
      </p:sp>
      <p:sp>
        <p:nvSpPr>
          <p:cNvPr id="10" name="TextBox 9">
            <a:extLst>
              <a:ext uri="{FF2B5EF4-FFF2-40B4-BE49-F238E27FC236}">
                <a16:creationId xmlns:a16="http://schemas.microsoft.com/office/drawing/2014/main" id="{3B55ED16-B786-FB3F-B536-E679A5381F68}"/>
              </a:ext>
            </a:extLst>
          </p:cNvPr>
          <p:cNvSpPr txBox="1"/>
          <p:nvPr/>
        </p:nvSpPr>
        <p:spPr>
          <a:xfrm>
            <a:off x="5075235" y="1438469"/>
            <a:ext cx="3681415" cy="461665"/>
          </a:xfrm>
          <a:prstGeom prst="rect">
            <a:avLst/>
          </a:prstGeom>
          <a:noFill/>
        </p:spPr>
        <p:txBody>
          <a:bodyPr wrap="square">
            <a:spAutoFit/>
          </a:bodyPr>
          <a:lstStyle/>
          <a:p>
            <a:pPr marL="720090" marR="0" indent="-720090">
              <a:spcBef>
                <a:spcPts val="0"/>
              </a:spcBef>
              <a:spcAft>
                <a:spcPts val="600"/>
              </a:spcAft>
            </a:pPr>
            <a:r>
              <a:rPr lang="en-IE" sz="1200" b="1" cap="all" dirty="0">
                <a:solidFill>
                  <a:srgbClr val="1F355E"/>
                </a:solidFill>
                <a:effectLst/>
                <a:latin typeface="Calibri" panose="020F0502020204030204" pitchFamily="34" charset="0"/>
                <a:ea typeface="Times New Roman" panose="02020603050405020304" pitchFamily="18" charset="0"/>
                <a:cs typeface="Times New Roman" panose="02020603050405020304" pitchFamily="18" charset="0"/>
              </a:rPr>
              <a:t>Figure 6 : change in State Pension entitlement (as % of </a:t>
            </a:r>
            <a:r>
              <a:rPr lang="en-IE" sz="1200" b="1" cap="all" dirty="0">
                <a:solidFill>
                  <a:srgbClr val="1F355E"/>
                </a:solidFill>
                <a:latin typeface="Calibri" panose="020F0502020204030204" pitchFamily="34" charset="0"/>
                <a:ea typeface="Times New Roman" panose="02020603050405020304" pitchFamily="18" charset="0"/>
                <a:cs typeface="Times New Roman" panose="02020603050405020304" pitchFamily="18" charset="0"/>
              </a:rPr>
              <a:t>total</a:t>
            </a:r>
            <a:r>
              <a:rPr lang="en-IE" sz="1200" b="1" cap="all" dirty="0">
                <a:solidFill>
                  <a:srgbClr val="1F355E"/>
                </a:solidFill>
                <a:effectLst/>
                <a:latin typeface="Calibri" panose="020F0502020204030204" pitchFamily="34" charset="0"/>
                <a:ea typeface="Times New Roman" panose="02020603050405020304" pitchFamily="18" charset="0"/>
                <a:cs typeface="Times New Roman" panose="02020603050405020304" pitchFamily="18" charset="0"/>
              </a:rPr>
              <a:t> Pensions), couple level</a:t>
            </a:r>
          </a:p>
        </p:txBody>
      </p:sp>
      <p:graphicFrame>
        <p:nvGraphicFramePr>
          <p:cNvPr id="6" name="Chart 5">
            <a:extLst>
              <a:ext uri="{FF2B5EF4-FFF2-40B4-BE49-F238E27FC236}">
                <a16:creationId xmlns:a16="http://schemas.microsoft.com/office/drawing/2014/main" id="{58DA8D57-867F-3942-74E2-57677549AC33}"/>
              </a:ext>
            </a:extLst>
          </p:cNvPr>
          <p:cNvGraphicFramePr/>
          <p:nvPr>
            <p:extLst>
              <p:ext uri="{D42A27DB-BD31-4B8C-83A1-F6EECF244321}">
                <p14:modId xmlns:p14="http://schemas.microsoft.com/office/powerpoint/2010/main" val="4056651799"/>
              </p:ext>
            </p:extLst>
          </p:nvPr>
        </p:nvGraphicFramePr>
        <p:xfrm>
          <a:off x="724330" y="2063893"/>
          <a:ext cx="4023360" cy="36576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hart 7">
            <a:extLst>
              <a:ext uri="{FF2B5EF4-FFF2-40B4-BE49-F238E27FC236}">
                <a16:creationId xmlns:a16="http://schemas.microsoft.com/office/drawing/2014/main" id="{CCE43C7C-9571-40FD-9AFF-927E617BD9C3}"/>
              </a:ext>
            </a:extLst>
          </p:cNvPr>
          <p:cNvGraphicFramePr/>
          <p:nvPr>
            <p:extLst>
              <p:ext uri="{D42A27DB-BD31-4B8C-83A1-F6EECF244321}">
                <p14:modId xmlns:p14="http://schemas.microsoft.com/office/powerpoint/2010/main" val="3815226284"/>
              </p:ext>
            </p:extLst>
          </p:nvPr>
        </p:nvGraphicFramePr>
        <p:xfrm>
          <a:off x="4904262" y="2063893"/>
          <a:ext cx="4023360" cy="36576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5311461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0189793-4F01-2FF9-DBC0-FF74C3ADF8DF}"/>
              </a:ext>
            </a:extLst>
          </p:cNvPr>
          <p:cNvSpPr>
            <a:spLocks noGrp="1"/>
          </p:cNvSpPr>
          <p:nvPr>
            <p:ph type="sldNum" sz="quarter" idx="12"/>
          </p:nvPr>
        </p:nvSpPr>
        <p:spPr/>
        <p:txBody>
          <a:bodyPr/>
          <a:lstStyle/>
          <a:p>
            <a:pPr algn="r"/>
            <a:fld id="{6032EFF6-B497-1D4E-A557-D85E06E93D4C}" type="slidenum">
              <a:rPr lang="en-US" smtClean="0">
                <a:solidFill>
                  <a:prstClr val="black"/>
                </a:solidFill>
              </a:rPr>
              <a:pPr algn="r"/>
              <a:t>3</a:t>
            </a:fld>
            <a:endParaRPr lang="en-US" dirty="0">
              <a:solidFill>
                <a:prstClr val="black"/>
              </a:solidFill>
            </a:endParaRPr>
          </a:p>
        </p:txBody>
      </p:sp>
      <p:sp>
        <p:nvSpPr>
          <p:cNvPr id="3" name="Date Placeholder 2">
            <a:extLst>
              <a:ext uri="{FF2B5EF4-FFF2-40B4-BE49-F238E27FC236}">
                <a16:creationId xmlns:a16="http://schemas.microsoft.com/office/drawing/2014/main" id="{8D63CF36-5608-50CB-9B1D-D224AD52A6D0}"/>
              </a:ext>
            </a:extLst>
          </p:cNvPr>
          <p:cNvSpPr>
            <a:spLocks noGrp="1"/>
          </p:cNvSpPr>
          <p:nvPr>
            <p:ph type="dt" sz="half" idx="10"/>
          </p:nvPr>
        </p:nvSpPr>
        <p:spPr/>
        <p:txBody>
          <a:bodyPr/>
          <a:lstStyle/>
          <a:p>
            <a:fld id="{176461CD-94D7-4E9C-B586-E36A3D3A8C47}" type="datetime3">
              <a:rPr lang="en-US" smtClean="0">
                <a:solidFill>
                  <a:prstClr val="black"/>
                </a:solidFill>
              </a:rPr>
              <a:t>12 June 2024</a:t>
            </a:fld>
            <a:endParaRPr lang="en-US" dirty="0">
              <a:solidFill>
                <a:prstClr val="black"/>
              </a:solidFill>
            </a:endParaRPr>
          </a:p>
        </p:txBody>
      </p:sp>
      <p:sp>
        <p:nvSpPr>
          <p:cNvPr id="4" name="Text Placeholder 3">
            <a:extLst>
              <a:ext uri="{FF2B5EF4-FFF2-40B4-BE49-F238E27FC236}">
                <a16:creationId xmlns:a16="http://schemas.microsoft.com/office/drawing/2014/main" id="{47579CEB-8C14-D27B-A15B-1CFE5D667EB7}"/>
              </a:ext>
            </a:extLst>
          </p:cNvPr>
          <p:cNvSpPr>
            <a:spLocks noGrp="1"/>
          </p:cNvSpPr>
          <p:nvPr>
            <p:ph type="body" sz="quarter" idx="13"/>
          </p:nvPr>
        </p:nvSpPr>
        <p:spPr/>
        <p:txBody>
          <a:bodyPr/>
          <a:lstStyle/>
          <a:p>
            <a:r>
              <a:rPr lang="en-IE" dirty="0"/>
              <a:t>Background</a:t>
            </a:r>
          </a:p>
        </p:txBody>
      </p:sp>
      <p:sp>
        <p:nvSpPr>
          <p:cNvPr id="5" name="Content Placeholder 4">
            <a:extLst>
              <a:ext uri="{FF2B5EF4-FFF2-40B4-BE49-F238E27FC236}">
                <a16:creationId xmlns:a16="http://schemas.microsoft.com/office/drawing/2014/main" id="{93EF4E7A-124A-F8F0-47B9-059EB4B53F5A}"/>
              </a:ext>
            </a:extLst>
          </p:cNvPr>
          <p:cNvSpPr>
            <a:spLocks noGrp="1"/>
          </p:cNvSpPr>
          <p:nvPr>
            <p:ph sz="quarter" idx="14"/>
          </p:nvPr>
        </p:nvSpPr>
        <p:spPr>
          <a:xfrm>
            <a:off x="427839" y="1258349"/>
            <a:ext cx="8397074" cy="4840826"/>
          </a:xfrm>
        </p:spPr>
        <p:txBody>
          <a:bodyPr>
            <a:normAutofit fontScale="85000" lnSpcReduction="20000"/>
          </a:bodyPr>
          <a:lstStyle/>
          <a:p>
            <a:pPr marL="285750" indent="-285750">
              <a:buFont typeface="Arial" panose="020B0604020202020204" pitchFamily="34" charset="0"/>
              <a:buChar char="•"/>
            </a:pPr>
            <a:r>
              <a:rPr lang="en-IE" dirty="0"/>
              <a:t>Up to 2018 State Pension (Contributory) rates were calculated using the Yearly Average Method (YAM):</a:t>
            </a:r>
          </a:p>
          <a:p>
            <a:pPr marL="285750" indent="-285750">
              <a:buFont typeface="Arial" panose="020B0604020202020204" pitchFamily="34" charset="0"/>
              <a:buChar char="•"/>
            </a:pPr>
            <a:endParaRPr lang="en-IE" dirty="0"/>
          </a:p>
          <a:p>
            <a:pPr marL="285750" indent="-285750">
              <a:buFont typeface="Arial" panose="020B0604020202020204" pitchFamily="34" charset="0"/>
              <a:buChar char="•"/>
            </a:pPr>
            <a:endParaRPr lang="en-IE" dirty="0"/>
          </a:p>
          <a:p>
            <a:pPr marL="285750" indent="-285750">
              <a:buFont typeface="Arial" panose="020B0604020202020204" pitchFamily="34" charset="0"/>
              <a:buChar char="•"/>
            </a:pPr>
            <a:endParaRPr lang="en-IE" dirty="0"/>
          </a:p>
          <a:p>
            <a:pPr marL="285750" indent="-285750">
              <a:buFont typeface="Arial" panose="020B0604020202020204" pitchFamily="34" charset="0"/>
              <a:buChar char="•"/>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IE" dirty="0"/>
              <a:t>Homemaker’s Scheme - disregard years spent caring for up to a max. of 20 years </a:t>
            </a:r>
            <a:r>
              <a:rPr lang="en-IE" i="1" dirty="0"/>
              <a:t>BUT </a:t>
            </a:r>
            <a:r>
              <a:rPr lang="en-IE" dirty="0"/>
              <a:t>excludes periods pre-1994</a:t>
            </a:r>
          </a:p>
          <a:p>
            <a:pPr marL="285750" indent="-285750">
              <a:buFont typeface="Arial" panose="020B0604020202020204" pitchFamily="34" charset="0"/>
              <a:buChar char="•"/>
            </a:pPr>
            <a:r>
              <a:rPr lang="en-IE" dirty="0"/>
              <a:t>Those with a min. of 520 paid contributions qualify</a:t>
            </a:r>
          </a:p>
          <a:p>
            <a:pPr marL="285750" indent="-285750">
              <a:buFont typeface="Arial" panose="020B0604020202020204" pitchFamily="34" charset="0"/>
              <a:buChar char="•"/>
            </a:pPr>
            <a:r>
              <a:rPr lang="en-IE" dirty="0"/>
              <a:t>48+ average receive the max SPC</a:t>
            </a:r>
          </a:p>
          <a:p>
            <a:pPr marL="285750" indent="-285750">
              <a:buFont typeface="Arial" panose="020B0604020202020204" pitchFamily="34" charset="0"/>
              <a:buChar char="•"/>
            </a:pPr>
            <a:r>
              <a:rPr lang="en-IE" dirty="0"/>
              <a:t>Those below this are placed into bands and receive a lower rate</a:t>
            </a:r>
          </a:p>
          <a:p>
            <a:endParaRPr lang="en-IE" dirty="0"/>
          </a:p>
          <a:p>
            <a:pPr marL="285750" indent="-285750">
              <a:buFont typeface="Arial" panose="020B0604020202020204" pitchFamily="34" charset="0"/>
              <a:buChar char="•"/>
            </a:pPr>
            <a:endParaRPr lang="en-IE" dirty="0"/>
          </a:p>
        </p:txBody>
      </p:sp>
      <p:pic>
        <p:nvPicPr>
          <p:cNvPr id="7" name="Picture 6">
            <a:extLst>
              <a:ext uri="{FF2B5EF4-FFF2-40B4-BE49-F238E27FC236}">
                <a16:creationId xmlns:a16="http://schemas.microsoft.com/office/drawing/2014/main" id="{7CAAE01D-EE31-A94C-256E-B43AD1A33FFD}"/>
              </a:ext>
            </a:extLst>
          </p:cNvPr>
          <p:cNvPicPr>
            <a:picLocks noChangeAspect="1"/>
          </p:cNvPicPr>
          <p:nvPr/>
        </p:nvPicPr>
        <p:blipFill>
          <a:blip r:embed="rId3"/>
          <a:stretch>
            <a:fillRect/>
          </a:stretch>
        </p:blipFill>
        <p:spPr>
          <a:xfrm>
            <a:off x="355077" y="2412775"/>
            <a:ext cx="8542597" cy="1149228"/>
          </a:xfrm>
          <a:prstGeom prst="rect">
            <a:avLst/>
          </a:prstGeom>
        </p:spPr>
      </p:pic>
    </p:spTree>
    <p:extLst>
      <p:ext uri="{BB962C8B-B14F-4D97-AF65-F5344CB8AC3E}">
        <p14:creationId xmlns:p14="http://schemas.microsoft.com/office/powerpoint/2010/main" val="93493522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E5D8440-5502-13AC-7446-811B0F50A362}"/>
              </a:ext>
            </a:extLst>
          </p:cNvPr>
          <p:cNvSpPr>
            <a:spLocks noGrp="1"/>
          </p:cNvSpPr>
          <p:nvPr>
            <p:ph type="sldNum" sz="quarter" idx="12"/>
          </p:nvPr>
        </p:nvSpPr>
        <p:spPr/>
        <p:txBody>
          <a:bodyPr/>
          <a:lstStyle/>
          <a:p>
            <a:pPr algn="r"/>
            <a:fld id="{6032EFF6-B497-1D4E-A557-D85E06E93D4C}" type="slidenum">
              <a:rPr lang="en-US" smtClean="0">
                <a:solidFill>
                  <a:prstClr val="black"/>
                </a:solidFill>
              </a:rPr>
              <a:pPr algn="r"/>
              <a:t>30</a:t>
            </a:fld>
            <a:endParaRPr lang="en-US" dirty="0">
              <a:solidFill>
                <a:prstClr val="black"/>
              </a:solidFill>
            </a:endParaRPr>
          </a:p>
        </p:txBody>
      </p:sp>
      <p:sp>
        <p:nvSpPr>
          <p:cNvPr id="3" name="Date Placeholder 2">
            <a:extLst>
              <a:ext uri="{FF2B5EF4-FFF2-40B4-BE49-F238E27FC236}">
                <a16:creationId xmlns:a16="http://schemas.microsoft.com/office/drawing/2014/main" id="{B4E7E267-0942-A6FD-45FB-FDA1E6395DDA}"/>
              </a:ext>
            </a:extLst>
          </p:cNvPr>
          <p:cNvSpPr>
            <a:spLocks noGrp="1"/>
          </p:cNvSpPr>
          <p:nvPr>
            <p:ph type="dt" sz="half" idx="10"/>
          </p:nvPr>
        </p:nvSpPr>
        <p:spPr/>
        <p:txBody>
          <a:bodyPr/>
          <a:lstStyle/>
          <a:p>
            <a:fld id="{176461CD-94D7-4E9C-B586-E36A3D3A8C47}" type="datetime3">
              <a:rPr lang="en-US" smtClean="0">
                <a:solidFill>
                  <a:prstClr val="black"/>
                </a:solidFill>
              </a:rPr>
              <a:t>12 June 2024</a:t>
            </a:fld>
            <a:endParaRPr lang="en-US" dirty="0">
              <a:solidFill>
                <a:prstClr val="black"/>
              </a:solidFill>
            </a:endParaRPr>
          </a:p>
        </p:txBody>
      </p:sp>
      <p:sp>
        <p:nvSpPr>
          <p:cNvPr id="4" name="Text Placeholder 3">
            <a:extLst>
              <a:ext uri="{FF2B5EF4-FFF2-40B4-BE49-F238E27FC236}">
                <a16:creationId xmlns:a16="http://schemas.microsoft.com/office/drawing/2014/main" id="{6C176573-C44E-1AC2-6C37-469739F3267E}"/>
              </a:ext>
            </a:extLst>
          </p:cNvPr>
          <p:cNvSpPr>
            <a:spLocks noGrp="1"/>
          </p:cNvSpPr>
          <p:nvPr>
            <p:ph type="body" sz="quarter" idx="13"/>
          </p:nvPr>
        </p:nvSpPr>
        <p:spPr/>
        <p:txBody>
          <a:bodyPr>
            <a:normAutofit/>
          </a:bodyPr>
          <a:lstStyle/>
          <a:p>
            <a:r>
              <a:rPr lang="en-IE" dirty="0"/>
              <a:t>Status in Wave 5</a:t>
            </a:r>
          </a:p>
        </p:txBody>
      </p:sp>
      <p:sp>
        <p:nvSpPr>
          <p:cNvPr id="9" name="TextBox 8">
            <a:extLst>
              <a:ext uri="{FF2B5EF4-FFF2-40B4-BE49-F238E27FC236}">
                <a16:creationId xmlns:a16="http://schemas.microsoft.com/office/drawing/2014/main" id="{F858285E-6836-54FD-50F7-D7C96DE8EC6E}"/>
              </a:ext>
            </a:extLst>
          </p:cNvPr>
          <p:cNvSpPr txBox="1"/>
          <p:nvPr/>
        </p:nvSpPr>
        <p:spPr>
          <a:xfrm>
            <a:off x="724330" y="1438470"/>
            <a:ext cx="6466179" cy="276999"/>
          </a:xfrm>
          <a:prstGeom prst="rect">
            <a:avLst/>
          </a:prstGeom>
          <a:noFill/>
        </p:spPr>
        <p:txBody>
          <a:bodyPr wrap="square">
            <a:spAutoFit/>
          </a:bodyPr>
          <a:lstStyle/>
          <a:p>
            <a:pPr marL="720090" marR="0" indent="-720090">
              <a:spcBef>
                <a:spcPts val="0"/>
              </a:spcBef>
              <a:spcAft>
                <a:spcPts val="600"/>
              </a:spcAft>
            </a:pPr>
            <a:r>
              <a:rPr lang="en-IE" sz="1200" b="1" cap="all" dirty="0">
                <a:solidFill>
                  <a:srgbClr val="1F355E"/>
                </a:solidFill>
                <a:effectLst/>
                <a:latin typeface="Calibri" panose="020F0502020204030204" pitchFamily="34" charset="0"/>
                <a:ea typeface="Times New Roman" panose="02020603050405020304" pitchFamily="18" charset="0"/>
                <a:cs typeface="Times New Roman" panose="02020603050405020304" pitchFamily="18" charset="0"/>
              </a:rPr>
              <a:t>Figure 7 : status changes wave 1 to wave 5</a:t>
            </a:r>
          </a:p>
        </p:txBody>
      </p:sp>
      <p:graphicFrame>
        <p:nvGraphicFramePr>
          <p:cNvPr id="7" name="Table 6">
            <a:extLst>
              <a:ext uri="{FF2B5EF4-FFF2-40B4-BE49-F238E27FC236}">
                <a16:creationId xmlns:a16="http://schemas.microsoft.com/office/drawing/2014/main" id="{D0F6FB07-EE51-4CB1-3143-1E0846CEFC3D}"/>
              </a:ext>
            </a:extLst>
          </p:cNvPr>
          <p:cNvGraphicFramePr>
            <a:graphicFrameLocks noGrp="1"/>
          </p:cNvGraphicFramePr>
          <p:nvPr/>
        </p:nvGraphicFramePr>
        <p:xfrm>
          <a:off x="457202" y="2062512"/>
          <a:ext cx="8229596" cy="3429889"/>
        </p:xfrm>
        <a:graphic>
          <a:graphicData uri="http://schemas.openxmlformats.org/drawingml/2006/table">
            <a:tbl>
              <a:tblPr firstRow="1" firstCol="1" bandRow="1"/>
              <a:tblGrid>
                <a:gridCol w="1287109">
                  <a:extLst>
                    <a:ext uri="{9D8B030D-6E8A-4147-A177-3AD203B41FA5}">
                      <a16:colId xmlns:a16="http://schemas.microsoft.com/office/drawing/2014/main" val="1772233977"/>
                    </a:ext>
                  </a:extLst>
                </a:gridCol>
                <a:gridCol w="771936">
                  <a:extLst>
                    <a:ext uri="{9D8B030D-6E8A-4147-A177-3AD203B41FA5}">
                      <a16:colId xmlns:a16="http://schemas.microsoft.com/office/drawing/2014/main" val="1898683071"/>
                    </a:ext>
                  </a:extLst>
                </a:gridCol>
                <a:gridCol w="771936">
                  <a:extLst>
                    <a:ext uri="{9D8B030D-6E8A-4147-A177-3AD203B41FA5}">
                      <a16:colId xmlns:a16="http://schemas.microsoft.com/office/drawing/2014/main" val="1042899057"/>
                    </a:ext>
                  </a:extLst>
                </a:gridCol>
                <a:gridCol w="771936">
                  <a:extLst>
                    <a:ext uri="{9D8B030D-6E8A-4147-A177-3AD203B41FA5}">
                      <a16:colId xmlns:a16="http://schemas.microsoft.com/office/drawing/2014/main" val="3975062447"/>
                    </a:ext>
                  </a:extLst>
                </a:gridCol>
                <a:gridCol w="771936">
                  <a:extLst>
                    <a:ext uri="{9D8B030D-6E8A-4147-A177-3AD203B41FA5}">
                      <a16:colId xmlns:a16="http://schemas.microsoft.com/office/drawing/2014/main" val="3850790033"/>
                    </a:ext>
                  </a:extLst>
                </a:gridCol>
                <a:gridCol w="771936">
                  <a:extLst>
                    <a:ext uri="{9D8B030D-6E8A-4147-A177-3AD203B41FA5}">
                      <a16:colId xmlns:a16="http://schemas.microsoft.com/office/drawing/2014/main" val="545751075"/>
                    </a:ext>
                  </a:extLst>
                </a:gridCol>
                <a:gridCol w="771936">
                  <a:extLst>
                    <a:ext uri="{9D8B030D-6E8A-4147-A177-3AD203B41FA5}">
                      <a16:colId xmlns:a16="http://schemas.microsoft.com/office/drawing/2014/main" val="426712962"/>
                    </a:ext>
                  </a:extLst>
                </a:gridCol>
                <a:gridCol w="771936">
                  <a:extLst>
                    <a:ext uri="{9D8B030D-6E8A-4147-A177-3AD203B41FA5}">
                      <a16:colId xmlns:a16="http://schemas.microsoft.com/office/drawing/2014/main" val="1170983715"/>
                    </a:ext>
                  </a:extLst>
                </a:gridCol>
                <a:gridCol w="771936">
                  <a:extLst>
                    <a:ext uri="{9D8B030D-6E8A-4147-A177-3AD203B41FA5}">
                      <a16:colId xmlns:a16="http://schemas.microsoft.com/office/drawing/2014/main" val="222481493"/>
                    </a:ext>
                  </a:extLst>
                </a:gridCol>
                <a:gridCol w="766999">
                  <a:extLst>
                    <a:ext uri="{9D8B030D-6E8A-4147-A177-3AD203B41FA5}">
                      <a16:colId xmlns:a16="http://schemas.microsoft.com/office/drawing/2014/main" val="2133520749"/>
                    </a:ext>
                  </a:extLst>
                </a:gridCol>
              </a:tblGrid>
              <a:tr h="179705">
                <a:tc>
                  <a:txBody>
                    <a:bodyPr/>
                    <a:lstStyle/>
                    <a:p>
                      <a:pPr marL="0" marR="0" algn="ctr">
                        <a:lnSpc>
                          <a:spcPct val="115000"/>
                        </a:lnSpc>
                        <a:spcBef>
                          <a:spcPts val="0"/>
                        </a:spcBef>
                        <a:spcAft>
                          <a:spcPts val="0"/>
                        </a:spcAft>
                      </a:pPr>
                      <a:r>
                        <a:rPr lang="en-IE" sz="1000" b="1">
                          <a:solidFill>
                            <a:srgbClr val="FFFFFF"/>
                          </a:solidFill>
                          <a:effectLst/>
                          <a:highlight>
                            <a:srgbClr val="1F355E"/>
                          </a:highlight>
                          <a:latin typeface="Calibri" panose="020F0502020204030204" pitchFamily="34" charset="0"/>
                          <a:ea typeface="Times New Roman" panose="02020603050405020304" pitchFamily="18" charset="0"/>
                          <a:cs typeface="Calibri" panose="020F0502020204030204" pitchFamily="34" charset="0"/>
                        </a:rPr>
                        <a:t> </a:t>
                      </a:r>
                      <a:endParaRPr lang="en-IE" sz="1100">
                        <a:effectLst/>
                        <a:highlight>
                          <a:srgbClr val="1F355E"/>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1F355E"/>
                    </a:solidFill>
                  </a:tcPr>
                </a:tc>
                <a:tc gridSpan="8">
                  <a:txBody>
                    <a:bodyPr/>
                    <a:lstStyle/>
                    <a:p>
                      <a:pPr marL="0" marR="0" algn="ctr">
                        <a:lnSpc>
                          <a:spcPct val="115000"/>
                        </a:lnSpc>
                        <a:spcBef>
                          <a:spcPts val="0"/>
                        </a:spcBef>
                        <a:spcAft>
                          <a:spcPts val="0"/>
                        </a:spcAft>
                      </a:pPr>
                      <a:r>
                        <a:rPr lang="en-IE" sz="1000" b="1">
                          <a:solidFill>
                            <a:srgbClr val="FFFFFF"/>
                          </a:solidFill>
                          <a:effectLst/>
                          <a:highlight>
                            <a:srgbClr val="1F355E"/>
                          </a:highlight>
                          <a:latin typeface="Calibri" panose="020F0502020204030204" pitchFamily="34" charset="0"/>
                          <a:ea typeface="Times New Roman" panose="02020603050405020304" pitchFamily="18" charset="0"/>
                          <a:cs typeface="Calibri" panose="020F0502020204030204" pitchFamily="34" charset="0"/>
                        </a:rPr>
                        <a:t>Status in Wave 5</a:t>
                      </a:r>
                      <a:endParaRPr lang="en-IE" sz="1100">
                        <a:effectLst/>
                        <a:highlight>
                          <a:srgbClr val="1F355E"/>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1F355E"/>
                    </a:solidFill>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a:txBody>
                    <a:bodyPr/>
                    <a:lstStyle/>
                    <a:p>
                      <a:pPr marL="0" marR="0" algn="ctr">
                        <a:lnSpc>
                          <a:spcPct val="115000"/>
                        </a:lnSpc>
                        <a:spcBef>
                          <a:spcPts val="0"/>
                        </a:spcBef>
                        <a:spcAft>
                          <a:spcPts val="0"/>
                        </a:spcAft>
                      </a:pPr>
                      <a:r>
                        <a:rPr lang="en-IE" sz="1000" b="1">
                          <a:solidFill>
                            <a:srgbClr val="FFFFFF"/>
                          </a:solidFill>
                          <a:effectLst/>
                          <a:highlight>
                            <a:srgbClr val="1F355E"/>
                          </a:highlight>
                          <a:latin typeface="Calibri" panose="020F0502020204030204" pitchFamily="34" charset="0"/>
                          <a:ea typeface="Times New Roman" panose="02020603050405020304" pitchFamily="18" charset="0"/>
                          <a:cs typeface="Calibri" panose="020F0502020204030204" pitchFamily="34" charset="0"/>
                        </a:rPr>
                        <a:t> </a:t>
                      </a:r>
                      <a:endParaRPr lang="en-IE" sz="1100">
                        <a:effectLst/>
                        <a:highlight>
                          <a:srgbClr val="1F355E"/>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1F355E"/>
                    </a:solidFill>
                  </a:tcPr>
                </a:tc>
                <a:extLst>
                  <a:ext uri="{0D108BD9-81ED-4DB2-BD59-A6C34878D82A}">
                    <a16:rowId xmlns:a16="http://schemas.microsoft.com/office/drawing/2014/main" val="3530954738"/>
                  </a:ext>
                </a:extLst>
              </a:tr>
              <a:tr h="1330960">
                <a:tc>
                  <a:txBody>
                    <a:bodyPr/>
                    <a:lstStyle/>
                    <a:p>
                      <a:pPr marL="0" marR="0" algn="ctr">
                        <a:lnSpc>
                          <a:spcPct val="115000"/>
                        </a:lnSpc>
                        <a:spcBef>
                          <a:spcPts val="0"/>
                        </a:spcBef>
                        <a:spcAft>
                          <a:spcPts val="0"/>
                        </a:spcAft>
                      </a:pPr>
                      <a:r>
                        <a:rPr lang="en-IE" sz="1000" b="1">
                          <a:solidFill>
                            <a:srgbClr val="FFFFFF"/>
                          </a:solidFill>
                          <a:effectLst/>
                          <a:highlight>
                            <a:srgbClr val="1F355E"/>
                          </a:highlight>
                          <a:latin typeface="Calibri" panose="020F0502020204030204" pitchFamily="34" charset="0"/>
                          <a:ea typeface="Times New Roman" panose="02020603050405020304" pitchFamily="18" charset="0"/>
                          <a:cs typeface="Calibri" panose="020F0502020204030204" pitchFamily="34" charset="0"/>
                        </a:rPr>
                        <a:t>Status in Wave 1</a:t>
                      </a:r>
                      <a:endParaRPr lang="en-IE" sz="1100">
                        <a:effectLst/>
                        <a:highlight>
                          <a:srgbClr val="1F355E"/>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1F355E"/>
                    </a:solidFill>
                  </a:tcPr>
                </a:tc>
                <a:tc>
                  <a:txBody>
                    <a:bodyPr/>
                    <a:lstStyle/>
                    <a:p>
                      <a:pPr marL="71755" marR="71755" algn="ctr">
                        <a:lnSpc>
                          <a:spcPct val="115000"/>
                        </a:lnSpc>
                        <a:spcBef>
                          <a:spcPts val="0"/>
                        </a:spcBef>
                        <a:spcAft>
                          <a:spcPts val="0"/>
                        </a:spcAft>
                      </a:pPr>
                      <a:r>
                        <a:rPr lang="en-IE" sz="1000" b="1">
                          <a:solidFill>
                            <a:srgbClr val="FFFFFF"/>
                          </a:solidFill>
                          <a:effectLst/>
                          <a:highlight>
                            <a:srgbClr val="1F355E"/>
                          </a:highlight>
                          <a:latin typeface="Calibri" panose="020F0502020204030204" pitchFamily="34" charset="0"/>
                          <a:ea typeface="Times New Roman" panose="02020603050405020304" pitchFamily="18" charset="0"/>
                          <a:cs typeface="Calibri" panose="020F0502020204030204" pitchFamily="34" charset="0"/>
                        </a:rPr>
                        <a:t>Retired</a:t>
                      </a:r>
                      <a:endParaRPr lang="en-IE" sz="1100">
                        <a:effectLst/>
                        <a:highlight>
                          <a:srgbClr val="1F355E"/>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1F355E"/>
                    </a:solidFill>
                  </a:tcPr>
                </a:tc>
                <a:tc>
                  <a:txBody>
                    <a:bodyPr/>
                    <a:lstStyle/>
                    <a:p>
                      <a:pPr marL="71755" marR="71755" algn="ctr">
                        <a:lnSpc>
                          <a:spcPct val="115000"/>
                        </a:lnSpc>
                        <a:spcBef>
                          <a:spcPts val="0"/>
                        </a:spcBef>
                        <a:spcAft>
                          <a:spcPts val="0"/>
                        </a:spcAft>
                      </a:pPr>
                      <a:r>
                        <a:rPr lang="en-IE" sz="1000" b="1">
                          <a:solidFill>
                            <a:srgbClr val="FFFFFF"/>
                          </a:solidFill>
                          <a:effectLst/>
                          <a:highlight>
                            <a:srgbClr val="1F355E"/>
                          </a:highlight>
                          <a:latin typeface="Calibri" panose="020F0502020204030204" pitchFamily="34" charset="0"/>
                          <a:ea typeface="Times New Roman" panose="02020603050405020304" pitchFamily="18" charset="0"/>
                          <a:cs typeface="Calibri" panose="020F0502020204030204" pitchFamily="34" charset="0"/>
                        </a:rPr>
                        <a:t>Employed</a:t>
                      </a:r>
                      <a:endParaRPr lang="en-IE" sz="1100">
                        <a:effectLst/>
                        <a:highlight>
                          <a:srgbClr val="1F355E"/>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1F355E"/>
                    </a:solidFill>
                  </a:tcPr>
                </a:tc>
                <a:tc>
                  <a:txBody>
                    <a:bodyPr/>
                    <a:lstStyle/>
                    <a:p>
                      <a:pPr marL="71755" marR="71755" algn="ctr">
                        <a:lnSpc>
                          <a:spcPct val="115000"/>
                        </a:lnSpc>
                        <a:spcBef>
                          <a:spcPts val="0"/>
                        </a:spcBef>
                        <a:spcAft>
                          <a:spcPts val="0"/>
                        </a:spcAft>
                      </a:pPr>
                      <a:r>
                        <a:rPr lang="en-IE" sz="1000" b="1">
                          <a:solidFill>
                            <a:srgbClr val="FFFFFF"/>
                          </a:solidFill>
                          <a:effectLst/>
                          <a:highlight>
                            <a:srgbClr val="1F355E"/>
                          </a:highlight>
                          <a:latin typeface="Calibri" panose="020F0502020204030204" pitchFamily="34" charset="0"/>
                          <a:ea typeface="Times New Roman" panose="02020603050405020304" pitchFamily="18" charset="0"/>
                          <a:cs typeface="Calibri" panose="020F0502020204030204" pitchFamily="34" charset="0"/>
                        </a:rPr>
                        <a:t>Self-employed</a:t>
                      </a:r>
                      <a:endParaRPr lang="en-IE" sz="1100">
                        <a:effectLst/>
                        <a:highlight>
                          <a:srgbClr val="1F355E"/>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1F355E"/>
                    </a:solidFill>
                  </a:tcPr>
                </a:tc>
                <a:tc>
                  <a:txBody>
                    <a:bodyPr/>
                    <a:lstStyle/>
                    <a:p>
                      <a:pPr marL="71755" marR="71755" algn="ctr">
                        <a:lnSpc>
                          <a:spcPct val="115000"/>
                        </a:lnSpc>
                        <a:spcBef>
                          <a:spcPts val="0"/>
                        </a:spcBef>
                        <a:spcAft>
                          <a:spcPts val="0"/>
                        </a:spcAft>
                      </a:pPr>
                      <a:r>
                        <a:rPr lang="en-IE" sz="1000" b="1">
                          <a:solidFill>
                            <a:srgbClr val="FFFFFF"/>
                          </a:solidFill>
                          <a:effectLst/>
                          <a:highlight>
                            <a:srgbClr val="1F355E"/>
                          </a:highlight>
                          <a:latin typeface="Calibri" panose="020F0502020204030204" pitchFamily="34" charset="0"/>
                          <a:ea typeface="Times New Roman" panose="02020603050405020304" pitchFamily="18" charset="0"/>
                          <a:cs typeface="Calibri" panose="020F0502020204030204" pitchFamily="34" charset="0"/>
                        </a:rPr>
                        <a:t>Unemployed</a:t>
                      </a:r>
                      <a:endParaRPr lang="en-IE" sz="1100">
                        <a:effectLst/>
                        <a:highlight>
                          <a:srgbClr val="1F355E"/>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1F355E"/>
                    </a:solidFill>
                  </a:tcPr>
                </a:tc>
                <a:tc>
                  <a:txBody>
                    <a:bodyPr/>
                    <a:lstStyle/>
                    <a:p>
                      <a:pPr marL="71755" marR="71755" algn="ctr">
                        <a:lnSpc>
                          <a:spcPct val="115000"/>
                        </a:lnSpc>
                        <a:spcBef>
                          <a:spcPts val="0"/>
                        </a:spcBef>
                        <a:spcAft>
                          <a:spcPts val="0"/>
                        </a:spcAft>
                      </a:pPr>
                      <a:r>
                        <a:rPr lang="en-IE" sz="1000" b="1">
                          <a:solidFill>
                            <a:srgbClr val="FFFFFF"/>
                          </a:solidFill>
                          <a:effectLst/>
                          <a:highlight>
                            <a:srgbClr val="1F355E"/>
                          </a:highlight>
                          <a:latin typeface="Calibri" panose="020F0502020204030204" pitchFamily="34" charset="0"/>
                          <a:ea typeface="Times New Roman" panose="02020603050405020304" pitchFamily="18" charset="0"/>
                          <a:cs typeface="Calibri" panose="020F0502020204030204" pitchFamily="34" charset="0"/>
                        </a:rPr>
                        <a:t>Permanently sick/disabled </a:t>
                      </a:r>
                      <a:endParaRPr lang="en-IE" sz="1100">
                        <a:effectLst/>
                        <a:highlight>
                          <a:srgbClr val="1F355E"/>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1F355E"/>
                    </a:solidFill>
                  </a:tcPr>
                </a:tc>
                <a:tc>
                  <a:txBody>
                    <a:bodyPr/>
                    <a:lstStyle/>
                    <a:p>
                      <a:pPr marL="71755" marR="71755" algn="ctr">
                        <a:lnSpc>
                          <a:spcPct val="115000"/>
                        </a:lnSpc>
                        <a:spcBef>
                          <a:spcPts val="0"/>
                        </a:spcBef>
                        <a:spcAft>
                          <a:spcPts val="0"/>
                        </a:spcAft>
                      </a:pPr>
                      <a:r>
                        <a:rPr lang="en-IE" sz="1000" b="1">
                          <a:solidFill>
                            <a:srgbClr val="FFFFFF"/>
                          </a:solidFill>
                          <a:effectLst/>
                          <a:highlight>
                            <a:srgbClr val="1F355E"/>
                          </a:highlight>
                          <a:latin typeface="Calibri" panose="020F0502020204030204" pitchFamily="34" charset="0"/>
                          <a:ea typeface="Times New Roman" panose="02020603050405020304" pitchFamily="18" charset="0"/>
                          <a:cs typeface="Calibri" panose="020F0502020204030204" pitchFamily="34" charset="0"/>
                        </a:rPr>
                        <a:t>Looking after home/family</a:t>
                      </a:r>
                      <a:endParaRPr lang="en-IE" sz="1100">
                        <a:effectLst/>
                        <a:highlight>
                          <a:srgbClr val="1F355E"/>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1F355E"/>
                    </a:solidFill>
                  </a:tcPr>
                </a:tc>
                <a:tc>
                  <a:txBody>
                    <a:bodyPr/>
                    <a:lstStyle/>
                    <a:p>
                      <a:pPr marL="71755" marR="71755" algn="ctr">
                        <a:lnSpc>
                          <a:spcPct val="115000"/>
                        </a:lnSpc>
                        <a:spcBef>
                          <a:spcPts val="0"/>
                        </a:spcBef>
                        <a:spcAft>
                          <a:spcPts val="0"/>
                        </a:spcAft>
                      </a:pPr>
                      <a:r>
                        <a:rPr lang="en-IE" sz="1000" b="1">
                          <a:solidFill>
                            <a:srgbClr val="FFFFFF"/>
                          </a:solidFill>
                          <a:effectLst/>
                          <a:highlight>
                            <a:srgbClr val="1F355E"/>
                          </a:highlight>
                          <a:latin typeface="Calibri" panose="020F0502020204030204" pitchFamily="34" charset="0"/>
                          <a:ea typeface="Times New Roman" panose="02020603050405020304" pitchFamily="18" charset="0"/>
                          <a:cs typeface="Calibri" panose="020F0502020204030204" pitchFamily="34" charset="0"/>
                        </a:rPr>
                        <a:t>In education/training </a:t>
                      </a:r>
                      <a:endParaRPr lang="en-IE" sz="1100">
                        <a:effectLst/>
                        <a:highlight>
                          <a:srgbClr val="1F355E"/>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1F355E"/>
                    </a:solidFill>
                  </a:tcPr>
                </a:tc>
                <a:tc>
                  <a:txBody>
                    <a:bodyPr/>
                    <a:lstStyle/>
                    <a:p>
                      <a:pPr marL="71755" marR="71755" algn="ctr">
                        <a:lnSpc>
                          <a:spcPct val="115000"/>
                        </a:lnSpc>
                        <a:spcBef>
                          <a:spcPts val="0"/>
                        </a:spcBef>
                        <a:spcAft>
                          <a:spcPts val="0"/>
                        </a:spcAft>
                      </a:pPr>
                      <a:r>
                        <a:rPr lang="en-IE" sz="1000" b="1">
                          <a:solidFill>
                            <a:srgbClr val="FFFFFF"/>
                          </a:solidFill>
                          <a:effectLst/>
                          <a:highlight>
                            <a:srgbClr val="1F355E"/>
                          </a:highlight>
                          <a:latin typeface="Calibri" panose="020F0502020204030204" pitchFamily="34" charset="0"/>
                          <a:ea typeface="Times New Roman" panose="02020603050405020304" pitchFamily="18" charset="0"/>
                          <a:cs typeface="Calibri" panose="020F0502020204030204" pitchFamily="34" charset="0"/>
                        </a:rPr>
                        <a:t> Other</a:t>
                      </a:r>
                      <a:endParaRPr lang="en-IE" sz="1100">
                        <a:effectLst/>
                        <a:highlight>
                          <a:srgbClr val="1F355E"/>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1F355E"/>
                    </a:solidFill>
                  </a:tcPr>
                </a:tc>
                <a:tc>
                  <a:txBody>
                    <a:bodyPr/>
                    <a:lstStyle/>
                    <a:p>
                      <a:pPr marL="71755" marR="71755" algn="ctr">
                        <a:lnSpc>
                          <a:spcPct val="115000"/>
                        </a:lnSpc>
                        <a:spcBef>
                          <a:spcPts val="0"/>
                        </a:spcBef>
                        <a:spcAft>
                          <a:spcPts val="0"/>
                        </a:spcAft>
                      </a:pPr>
                      <a:r>
                        <a:rPr lang="en-IE" sz="1000" b="1">
                          <a:solidFill>
                            <a:srgbClr val="FFFFFF"/>
                          </a:solidFill>
                          <a:effectLst/>
                          <a:highlight>
                            <a:srgbClr val="1F355E"/>
                          </a:highlight>
                          <a:latin typeface="Calibri" panose="020F0502020204030204" pitchFamily="34" charset="0"/>
                          <a:ea typeface="Times New Roman" panose="02020603050405020304" pitchFamily="18" charset="0"/>
                          <a:cs typeface="Calibri" panose="020F0502020204030204" pitchFamily="34" charset="0"/>
                        </a:rPr>
                        <a:t>% of Sample</a:t>
                      </a:r>
                      <a:endParaRPr lang="en-IE" sz="1100">
                        <a:effectLst/>
                        <a:highlight>
                          <a:srgbClr val="1F355E"/>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1F355E"/>
                    </a:solidFill>
                  </a:tcPr>
                </a:tc>
                <a:extLst>
                  <a:ext uri="{0D108BD9-81ED-4DB2-BD59-A6C34878D82A}">
                    <a16:rowId xmlns:a16="http://schemas.microsoft.com/office/drawing/2014/main" val="3086430359"/>
                  </a:ext>
                </a:extLst>
              </a:tr>
              <a:tr h="179705">
                <a:tc>
                  <a:txBody>
                    <a:bodyPr/>
                    <a:lstStyle/>
                    <a:p>
                      <a:pPr marL="0" marR="0">
                        <a:lnSpc>
                          <a:spcPct val="115000"/>
                        </a:lnSpc>
                        <a:spcBef>
                          <a:spcPts val="0"/>
                        </a:spcBef>
                        <a:spcAft>
                          <a:spcPts val="0"/>
                        </a:spcAft>
                      </a:pPr>
                      <a:r>
                        <a:rPr lang="en-IE" sz="1000" b="1">
                          <a:solidFill>
                            <a:srgbClr val="000000"/>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Retired</a:t>
                      </a:r>
                      <a:endParaRPr lang="en-IE" sz="110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marL="0" marR="71755" algn="r">
                        <a:lnSpc>
                          <a:spcPct val="115000"/>
                        </a:lnSpc>
                        <a:spcBef>
                          <a:spcPts val="0"/>
                        </a:spcBef>
                        <a:spcAft>
                          <a:spcPts val="0"/>
                        </a:spcAft>
                      </a:pPr>
                      <a:r>
                        <a:rPr lang="en-IE" sz="1000" b="1">
                          <a:solidFill>
                            <a:srgbClr val="000000"/>
                          </a:solidFill>
                          <a:effectLst/>
                          <a:highlight>
                            <a:srgbClr val="B8CCE4"/>
                          </a:highlight>
                          <a:latin typeface="Calibri" panose="020F0502020204030204" pitchFamily="34" charset="0"/>
                          <a:ea typeface="Times New Roman" panose="02020603050405020304" pitchFamily="18" charset="0"/>
                          <a:cs typeface="Calibri" panose="020F0502020204030204" pitchFamily="34" charset="0"/>
                        </a:rPr>
                        <a:t>65%</a:t>
                      </a:r>
                      <a:endParaRPr lang="en-IE" sz="1100">
                        <a:effectLst/>
                        <a:highlight>
                          <a:srgbClr val="B8CCE4"/>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a:txBody>
                    <a:bodyPr/>
                    <a:lstStyle/>
                    <a:p>
                      <a:pPr marL="0" marR="71755" algn="r">
                        <a:lnSpc>
                          <a:spcPct val="115000"/>
                        </a:lnSpc>
                        <a:spcBef>
                          <a:spcPts val="0"/>
                        </a:spcBef>
                        <a:spcAft>
                          <a:spcPts val="0"/>
                        </a:spcAft>
                      </a:pPr>
                      <a:r>
                        <a:rPr lang="en-IE" sz="1000">
                          <a:solidFill>
                            <a:srgbClr val="000000"/>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13%</a:t>
                      </a:r>
                      <a:endParaRPr lang="en-IE" sz="110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marL="0" marR="71755" algn="r">
                        <a:lnSpc>
                          <a:spcPct val="115000"/>
                        </a:lnSpc>
                        <a:spcBef>
                          <a:spcPts val="0"/>
                        </a:spcBef>
                        <a:spcAft>
                          <a:spcPts val="0"/>
                        </a:spcAft>
                      </a:pPr>
                      <a:r>
                        <a:rPr lang="en-IE" sz="1000">
                          <a:solidFill>
                            <a:srgbClr val="000000"/>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8%</a:t>
                      </a:r>
                      <a:endParaRPr lang="en-IE" sz="110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marL="0" marR="71755" algn="r">
                        <a:lnSpc>
                          <a:spcPct val="115000"/>
                        </a:lnSpc>
                        <a:spcBef>
                          <a:spcPts val="0"/>
                        </a:spcBef>
                        <a:spcAft>
                          <a:spcPts val="0"/>
                        </a:spcAft>
                      </a:pPr>
                      <a:r>
                        <a:rPr lang="en-IE" sz="1000">
                          <a:solidFill>
                            <a:srgbClr val="000000"/>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0%</a:t>
                      </a:r>
                      <a:endParaRPr lang="en-IE" sz="110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marL="0" marR="71755" algn="r">
                        <a:lnSpc>
                          <a:spcPct val="115000"/>
                        </a:lnSpc>
                        <a:spcBef>
                          <a:spcPts val="0"/>
                        </a:spcBef>
                        <a:spcAft>
                          <a:spcPts val="0"/>
                        </a:spcAft>
                      </a:pPr>
                      <a:r>
                        <a:rPr lang="en-IE" sz="1000">
                          <a:solidFill>
                            <a:srgbClr val="000000"/>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8%</a:t>
                      </a:r>
                      <a:endParaRPr lang="en-IE" sz="110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marL="0" marR="71755" algn="r">
                        <a:lnSpc>
                          <a:spcPct val="115000"/>
                        </a:lnSpc>
                        <a:spcBef>
                          <a:spcPts val="0"/>
                        </a:spcBef>
                        <a:spcAft>
                          <a:spcPts val="0"/>
                        </a:spcAft>
                      </a:pPr>
                      <a:r>
                        <a:rPr lang="en-IE" sz="1000">
                          <a:solidFill>
                            <a:srgbClr val="000000"/>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5%</a:t>
                      </a:r>
                      <a:endParaRPr lang="en-IE" sz="110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marL="0" marR="71755" algn="r">
                        <a:lnSpc>
                          <a:spcPct val="115000"/>
                        </a:lnSpc>
                        <a:spcBef>
                          <a:spcPts val="0"/>
                        </a:spcBef>
                        <a:spcAft>
                          <a:spcPts val="0"/>
                        </a:spcAft>
                      </a:pPr>
                      <a:r>
                        <a:rPr lang="en-IE" sz="1000">
                          <a:solidFill>
                            <a:srgbClr val="000000"/>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0%</a:t>
                      </a:r>
                      <a:endParaRPr lang="en-IE" sz="110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marL="0" marR="71755" algn="r">
                        <a:lnSpc>
                          <a:spcPct val="115000"/>
                        </a:lnSpc>
                        <a:spcBef>
                          <a:spcPts val="0"/>
                        </a:spcBef>
                        <a:spcAft>
                          <a:spcPts val="0"/>
                        </a:spcAft>
                      </a:pPr>
                      <a:r>
                        <a:rPr lang="en-IE" sz="1000">
                          <a:solidFill>
                            <a:srgbClr val="000000"/>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3%</a:t>
                      </a:r>
                      <a:endParaRPr lang="en-IE" sz="110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marL="0" marR="71755" algn="r">
                        <a:lnSpc>
                          <a:spcPct val="115000"/>
                        </a:lnSpc>
                        <a:spcBef>
                          <a:spcPts val="0"/>
                        </a:spcBef>
                        <a:spcAft>
                          <a:spcPts val="0"/>
                        </a:spcAft>
                      </a:pPr>
                      <a:r>
                        <a:rPr lang="en-IE" sz="1000">
                          <a:solidFill>
                            <a:srgbClr val="000000"/>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3%</a:t>
                      </a:r>
                      <a:endParaRPr lang="en-IE" sz="110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extLst>
                  <a:ext uri="{0D108BD9-81ED-4DB2-BD59-A6C34878D82A}">
                    <a16:rowId xmlns:a16="http://schemas.microsoft.com/office/drawing/2014/main" val="1496072366"/>
                  </a:ext>
                </a:extLst>
              </a:tr>
              <a:tr h="179705">
                <a:tc>
                  <a:txBody>
                    <a:bodyPr/>
                    <a:lstStyle/>
                    <a:p>
                      <a:pPr marL="0" marR="0">
                        <a:lnSpc>
                          <a:spcPct val="115000"/>
                        </a:lnSpc>
                        <a:spcBef>
                          <a:spcPts val="0"/>
                        </a:spcBef>
                        <a:spcAft>
                          <a:spcPts val="0"/>
                        </a:spcAft>
                      </a:pPr>
                      <a:r>
                        <a:rPr lang="en-IE" sz="1000" b="1">
                          <a:solidFill>
                            <a:srgbClr val="000000"/>
                          </a:solidFill>
                          <a:effectLst/>
                          <a:highlight>
                            <a:srgbClr val="DBE5F1"/>
                          </a:highlight>
                          <a:latin typeface="Calibri" panose="020F0502020204030204" pitchFamily="34" charset="0"/>
                          <a:ea typeface="Times New Roman" panose="02020603050405020304" pitchFamily="18" charset="0"/>
                          <a:cs typeface="Calibri" panose="020F0502020204030204" pitchFamily="34" charset="0"/>
                        </a:rPr>
                        <a:t>Employed</a:t>
                      </a:r>
                      <a:endParaRPr lang="en-IE" sz="1100">
                        <a:effectLst/>
                        <a:highlight>
                          <a:srgbClr val="DBE5F1"/>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marL="0" marR="71755" algn="r">
                        <a:lnSpc>
                          <a:spcPct val="115000"/>
                        </a:lnSpc>
                        <a:spcBef>
                          <a:spcPts val="0"/>
                        </a:spcBef>
                        <a:spcAft>
                          <a:spcPts val="0"/>
                        </a:spcAft>
                      </a:pPr>
                      <a:r>
                        <a:rPr lang="en-IE" sz="1000">
                          <a:solidFill>
                            <a:srgbClr val="000000"/>
                          </a:solidFill>
                          <a:effectLst/>
                          <a:highlight>
                            <a:srgbClr val="DBE5F1"/>
                          </a:highlight>
                          <a:latin typeface="Calibri" panose="020F0502020204030204" pitchFamily="34" charset="0"/>
                          <a:ea typeface="Times New Roman" panose="02020603050405020304" pitchFamily="18" charset="0"/>
                          <a:cs typeface="Calibri" panose="020F0502020204030204" pitchFamily="34" charset="0"/>
                        </a:rPr>
                        <a:t>22%</a:t>
                      </a:r>
                      <a:endParaRPr lang="en-IE" sz="1100">
                        <a:effectLst/>
                        <a:highlight>
                          <a:srgbClr val="DBE5F1"/>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marL="0" marR="71755" algn="r">
                        <a:lnSpc>
                          <a:spcPct val="115000"/>
                        </a:lnSpc>
                        <a:spcBef>
                          <a:spcPts val="0"/>
                        </a:spcBef>
                        <a:spcAft>
                          <a:spcPts val="0"/>
                        </a:spcAft>
                      </a:pPr>
                      <a:r>
                        <a:rPr lang="en-IE" sz="1000" b="1">
                          <a:solidFill>
                            <a:srgbClr val="000000"/>
                          </a:solidFill>
                          <a:effectLst/>
                          <a:highlight>
                            <a:srgbClr val="B8CCE4"/>
                          </a:highlight>
                          <a:latin typeface="Calibri" panose="020F0502020204030204" pitchFamily="34" charset="0"/>
                          <a:ea typeface="Times New Roman" panose="02020603050405020304" pitchFamily="18" charset="0"/>
                          <a:cs typeface="Calibri" panose="020F0502020204030204" pitchFamily="34" charset="0"/>
                        </a:rPr>
                        <a:t>61%</a:t>
                      </a:r>
                      <a:endParaRPr lang="en-IE" sz="1100">
                        <a:effectLst/>
                        <a:highlight>
                          <a:srgbClr val="B8CCE4"/>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a:txBody>
                    <a:bodyPr/>
                    <a:lstStyle/>
                    <a:p>
                      <a:pPr marL="0" marR="71755" algn="r">
                        <a:lnSpc>
                          <a:spcPct val="115000"/>
                        </a:lnSpc>
                        <a:spcBef>
                          <a:spcPts val="0"/>
                        </a:spcBef>
                        <a:spcAft>
                          <a:spcPts val="0"/>
                        </a:spcAft>
                      </a:pPr>
                      <a:r>
                        <a:rPr lang="en-IE" sz="1000">
                          <a:solidFill>
                            <a:srgbClr val="000000"/>
                          </a:solidFill>
                          <a:effectLst/>
                          <a:highlight>
                            <a:srgbClr val="DBE5F1"/>
                          </a:highlight>
                          <a:latin typeface="Calibri" panose="020F0502020204030204" pitchFamily="34" charset="0"/>
                          <a:ea typeface="Times New Roman" panose="02020603050405020304" pitchFamily="18" charset="0"/>
                          <a:cs typeface="Calibri" panose="020F0502020204030204" pitchFamily="34" charset="0"/>
                        </a:rPr>
                        <a:t>6%</a:t>
                      </a:r>
                      <a:endParaRPr lang="en-IE" sz="1100">
                        <a:effectLst/>
                        <a:highlight>
                          <a:srgbClr val="DBE5F1"/>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marL="0" marR="71755" algn="r">
                        <a:lnSpc>
                          <a:spcPct val="115000"/>
                        </a:lnSpc>
                        <a:spcBef>
                          <a:spcPts val="0"/>
                        </a:spcBef>
                        <a:spcAft>
                          <a:spcPts val="0"/>
                        </a:spcAft>
                      </a:pPr>
                      <a:r>
                        <a:rPr lang="en-IE" sz="1000">
                          <a:solidFill>
                            <a:srgbClr val="000000"/>
                          </a:solidFill>
                          <a:effectLst/>
                          <a:highlight>
                            <a:srgbClr val="DBE5F1"/>
                          </a:highlight>
                          <a:latin typeface="Calibri" panose="020F0502020204030204" pitchFamily="34" charset="0"/>
                          <a:ea typeface="Times New Roman" panose="02020603050405020304" pitchFamily="18" charset="0"/>
                          <a:cs typeface="Calibri" panose="020F0502020204030204" pitchFamily="34" charset="0"/>
                        </a:rPr>
                        <a:t>2%</a:t>
                      </a:r>
                      <a:endParaRPr lang="en-IE" sz="1100">
                        <a:effectLst/>
                        <a:highlight>
                          <a:srgbClr val="DBE5F1"/>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marL="0" marR="71755" algn="r">
                        <a:lnSpc>
                          <a:spcPct val="115000"/>
                        </a:lnSpc>
                        <a:spcBef>
                          <a:spcPts val="0"/>
                        </a:spcBef>
                        <a:spcAft>
                          <a:spcPts val="0"/>
                        </a:spcAft>
                      </a:pPr>
                      <a:r>
                        <a:rPr lang="en-IE" sz="1000">
                          <a:solidFill>
                            <a:srgbClr val="000000"/>
                          </a:solidFill>
                          <a:effectLst/>
                          <a:highlight>
                            <a:srgbClr val="DBE5F1"/>
                          </a:highlight>
                          <a:latin typeface="Calibri" panose="020F0502020204030204" pitchFamily="34" charset="0"/>
                          <a:ea typeface="Times New Roman" panose="02020603050405020304" pitchFamily="18" charset="0"/>
                          <a:cs typeface="Calibri" panose="020F0502020204030204" pitchFamily="34" charset="0"/>
                        </a:rPr>
                        <a:t>4%</a:t>
                      </a:r>
                      <a:endParaRPr lang="en-IE" sz="1100">
                        <a:effectLst/>
                        <a:highlight>
                          <a:srgbClr val="DBE5F1"/>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marL="0" marR="71755" algn="r">
                        <a:lnSpc>
                          <a:spcPct val="115000"/>
                        </a:lnSpc>
                        <a:spcBef>
                          <a:spcPts val="0"/>
                        </a:spcBef>
                        <a:spcAft>
                          <a:spcPts val="0"/>
                        </a:spcAft>
                      </a:pPr>
                      <a:r>
                        <a:rPr lang="en-IE" sz="1000">
                          <a:solidFill>
                            <a:srgbClr val="000000"/>
                          </a:solidFill>
                          <a:effectLst/>
                          <a:highlight>
                            <a:srgbClr val="DBE5F1"/>
                          </a:highlight>
                          <a:latin typeface="Calibri" panose="020F0502020204030204" pitchFamily="34" charset="0"/>
                          <a:ea typeface="Times New Roman" panose="02020603050405020304" pitchFamily="18" charset="0"/>
                          <a:cs typeface="Calibri" panose="020F0502020204030204" pitchFamily="34" charset="0"/>
                        </a:rPr>
                        <a:t>3%</a:t>
                      </a:r>
                      <a:endParaRPr lang="en-IE" sz="1100">
                        <a:effectLst/>
                        <a:highlight>
                          <a:srgbClr val="DBE5F1"/>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marL="0" marR="71755" algn="r">
                        <a:lnSpc>
                          <a:spcPct val="115000"/>
                        </a:lnSpc>
                        <a:spcBef>
                          <a:spcPts val="0"/>
                        </a:spcBef>
                        <a:spcAft>
                          <a:spcPts val="0"/>
                        </a:spcAft>
                      </a:pPr>
                      <a:r>
                        <a:rPr lang="en-IE" sz="1000">
                          <a:solidFill>
                            <a:srgbClr val="000000"/>
                          </a:solidFill>
                          <a:effectLst/>
                          <a:highlight>
                            <a:srgbClr val="DBE5F1"/>
                          </a:highlight>
                          <a:latin typeface="Calibri" panose="020F0502020204030204" pitchFamily="34" charset="0"/>
                          <a:ea typeface="Times New Roman" panose="02020603050405020304" pitchFamily="18" charset="0"/>
                          <a:cs typeface="Calibri" panose="020F0502020204030204" pitchFamily="34" charset="0"/>
                        </a:rPr>
                        <a:t>0%</a:t>
                      </a:r>
                      <a:endParaRPr lang="en-IE" sz="1100">
                        <a:effectLst/>
                        <a:highlight>
                          <a:srgbClr val="DBE5F1"/>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marL="0" marR="71755" algn="r">
                        <a:lnSpc>
                          <a:spcPct val="115000"/>
                        </a:lnSpc>
                        <a:spcBef>
                          <a:spcPts val="0"/>
                        </a:spcBef>
                        <a:spcAft>
                          <a:spcPts val="0"/>
                        </a:spcAft>
                      </a:pPr>
                      <a:r>
                        <a:rPr lang="en-IE" sz="1000">
                          <a:solidFill>
                            <a:srgbClr val="000000"/>
                          </a:solidFill>
                          <a:effectLst/>
                          <a:highlight>
                            <a:srgbClr val="DBE5F1"/>
                          </a:highlight>
                          <a:latin typeface="Calibri" panose="020F0502020204030204" pitchFamily="34" charset="0"/>
                          <a:ea typeface="Times New Roman" panose="02020603050405020304" pitchFamily="18" charset="0"/>
                          <a:cs typeface="Calibri" panose="020F0502020204030204" pitchFamily="34" charset="0"/>
                        </a:rPr>
                        <a:t>1%</a:t>
                      </a:r>
                      <a:endParaRPr lang="en-IE" sz="1100">
                        <a:effectLst/>
                        <a:highlight>
                          <a:srgbClr val="DBE5F1"/>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marL="0" marR="71755" algn="r">
                        <a:lnSpc>
                          <a:spcPct val="115000"/>
                        </a:lnSpc>
                        <a:spcBef>
                          <a:spcPts val="0"/>
                        </a:spcBef>
                        <a:spcAft>
                          <a:spcPts val="0"/>
                        </a:spcAft>
                      </a:pPr>
                      <a:r>
                        <a:rPr lang="en-IE" sz="1000">
                          <a:solidFill>
                            <a:srgbClr val="000000"/>
                          </a:solidFill>
                          <a:effectLst/>
                          <a:highlight>
                            <a:srgbClr val="DBE5F1"/>
                          </a:highlight>
                          <a:latin typeface="Calibri" panose="020F0502020204030204" pitchFamily="34" charset="0"/>
                          <a:ea typeface="Times New Roman" panose="02020603050405020304" pitchFamily="18" charset="0"/>
                          <a:cs typeface="Calibri" panose="020F0502020204030204" pitchFamily="34" charset="0"/>
                        </a:rPr>
                        <a:t>54%</a:t>
                      </a:r>
                      <a:endParaRPr lang="en-IE" sz="1100">
                        <a:effectLst/>
                        <a:highlight>
                          <a:srgbClr val="DBE5F1"/>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extLst>
                  <a:ext uri="{0D108BD9-81ED-4DB2-BD59-A6C34878D82A}">
                    <a16:rowId xmlns:a16="http://schemas.microsoft.com/office/drawing/2014/main" val="3800910028"/>
                  </a:ext>
                </a:extLst>
              </a:tr>
              <a:tr h="179705">
                <a:tc>
                  <a:txBody>
                    <a:bodyPr/>
                    <a:lstStyle/>
                    <a:p>
                      <a:pPr marL="0" marR="0">
                        <a:lnSpc>
                          <a:spcPct val="115000"/>
                        </a:lnSpc>
                        <a:spcBef>
                          <a:spcPts val="0"/>
                        </a:spcBef>
                        <a:spcAft>
                          <a:spcPts val="0"/>
                        </a:spcAft>
                      </a:pPr>
                      <a:r>
                        <a:rPr lang="en-IE" sz="1000" b="1">
                          <a:solidFill>
                            <a:srgbClr val="000000"/>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Self-employed</a:t>
                      </a:r>
                      <a:endParaRPr lang="en-IE" sz="110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marL="0" marR="71755" algn="r">
                        <a:lnSpc>
                          <a:spcPct val="115000"/>
                        </a:lnSpc>
                        <a:spcBef>
                          <a:spcPts val="0"/>
                        </a:spcBef>
                        <a:spcAft>
                          <a:spcPts val="0"/>
                        </a:spcAft>
                      </a:pPr>
                      <a:r>
                        <a:rPr lang="en-IE" sz="1000">
                          <a:solidFill>
                            <a:srgbClr val="000000"/>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6%</a:t>
                      </a:r>
                      <a:endParaRPr lang="en-IE" sz="110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marL="0" marR="71755" algn="r">
                        <a:lnSpc>
                          <a:spcPct val="115000"/>
                        </a:lnSpc>
                        <a:spcBef>
                          <a:spcPts val="0"/>
                        </a:spcBef>
                        <a:spcAft>
                          <a:spcPts val="0"/>
                        </a:spcAft>
                      </a:pPr>
                      <a:r>
                        <a:rPr lang="en-IE" sz="1000">
                          <a:solidFill>
                            <a:srgbClr val="000000"/>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17%</a:t>
                      </a:r>
                      <a:endParaRPr lang="en-IE" sz="110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marL="0" marR="71755" algn="r">
                        <a:lnSpc>
                          <a:spcPct val="115000"/>
                        </a:lnSpc>
                        <a:spcBef>
                          <a:spcPts val="0"/>
                        </a:spcBef>
                        <a:spcAft>
                          <a:spcPts val="0"/>
                        </a:spcAft>
                      </a:pPr>
                      <a:r>
                        <a:rPr lang="en-IE" sz="1000" b="1">
                          <a:solidFill>
                            <a:srgbClr val="000000"/>
                          </a:solidFill>
                          <a:effectLst/>
                          <a:highlight>
                            <a:srgbClr val="B8CCE4"/>
                          </a:highlight>
                          <a:latin typeface="Calibri" panose="020F0502020204030204" pitchFamily="34" charset="0"/>
                          <a:ea typeface="Times New Roman" panose="02020603050405020304" pitchFamily="18" charset="0"/>
                          <a:cs typeface="Calibri" panose="020F0502020204030204" pitchFamily="34" charset="0"/>
                        </a:rPr>
                        <a:t>68%</a:t>
                      </a:r>
                      <a:endParaRPr lang="en-IE" sz="1100">
                        <a:effectLst/>
                        <a:highlight>
                          <a:srgbClr val="B8CCE4"/>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a:txBody>
                    <a:bodyPr/>
                    <a:lstStyle/>
                    <a:p>
                      <a:pPr marL="0" marR="71755" algn="r">
                        <a:lnSpc>
                          <a:spcPct val="115000"/>
                        </a:lnSpc>
                        <a:spcBef>
                          <a:spcPts val="0"/>
                        </a:spcBef>
                        <a:spcAft>
                          <a:spcPts val="0"/>
                        </a:spcAft>
                      </a:pPr>
                      <a:r>
                        <a:rPr lang="en-IE" sz="1000">
                          <a:solidFill>
                            <a:srgbClr val="000000"/>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2%</a:t>
                      </a:r>
                      <a:endParaRPr lang="en-IE" sz="110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marL="0" marR="71755" algn="r">
                        <a:lnSpc>
                          <a:spcPct val="115000"/>
                        </a:lnSpc>
                        <a:spcBef>
                          <a:spcPts val="0"/>
                        </a:spcBef>
                        <a:spcAft>
                          <a:spcPts val="0"/>
                        </a:spcAft>
                      </a:pPr>
                      <a:r>
                        <a:rPr lang="en-IE" sz="1000">
                          <a:solidFill>
                            <a:srgbClr val="000000"/>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2%</a:t>
                      </a:r>
                      <a:endParaRPr lang="en-IE" sz="110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marL="0" marR="71755" algn="r">
                        <a:lnSpc>
                          <a:spcPct val="115000"/>
                        </a:lnSpc>
                        <a:spcBef>
                          <a:spcPts val="0"/>
                        </a:spcBef>
                        <a:spcAft>
                          <a:spcPts val="0"/>
                        </a:spcAft>
                      </a:pPr>
                      <a:r>
                        <a:rPr lang="en-IE" sz="1000">
                          <a:solidFill>
                            <a:srgbClr val="000000"/>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5%</a:t>
                      </a:r>
                      <a:endParaRPr lang="en-IE" sz="110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marL="0" marR="71755" algn="r">
                        <a:lnSpc>
                          <a:spcPct val="115000"/>
                        </a:lnSpc>
                        <a:spcBef>
                          <a:spcPts val="0"/>
                        </a:spcBef>
                        <a:spcAft>
                          <a:spcPts val="0"/>
                        </a:spcAft>
                      </a:pPr>
                      <a:r>
                        <a:rPr lang="en-IE" sz="1000">
                          <a:solidFill>
                            <a:srgbClr val="000000"/>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0%</a:t>
                      </a:r>
                      <a:endParaRPr lang="en-IE" sz="110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marL="0" marR="71755" algn="r">
                        <a:lnSpc>
                          <a:spcPct val="115000"/>
                        </a:lnSpc>
                        <a:spcBef>
                          <a:spcPts val="0"/>
                        </a:spcBef>
                        <a:spcAft>
                          <a:spcPts val="0"/>
                        </a:spcAft>
                      </a:pPr>
                      <a:r>
                        <a:rPr lang="en-IE" sz="1000">
                          <a:solidFill>
                            <a:srgbClr val="000000"/>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1%</a:t>
                      </a:r>
                      <a:endParaRPr lang="en-IE" sz="110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marL="0" marR="71755" algn="r">
                        <a:lnSpc>
                          <a:spcPct val="115000"/>
                        </a:lnSpc>
                        <a:spcBef>
                          <a:spcPts val="0"/>
                        </a:spcBef>
                        <a:spcAft>
                          <a:spcPts val="0"/>
                        </a:spcAft>
                      </a:pPr>
                      <a:r>
                        <a:rPr lang="en-IE" sz="1000">
                          <a:solidFill>
                            <a:srgbClr val="000000"/>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17%</a:t>
                      </a:r>
                      <a:endParaRPr lang="en-IE" sz="110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extLst>
                  <a:ext uri="{0D108BD9-81ED-4DB2-BD59-A6C34878D82A}">
                    <a16:rowId xmlns:a16="http://schemas.microsoft.com/office/drawing/2014/main" val="1240648662"/>
                  </a:ext>
                </a:extLst>
              </a:tr>
              <a:tr h="179705">
                <a:tc>
                  <a:txBody>
                    <a:bodyPr/>
                    <a:lstStyle/>
                    <a:p>
                      <a:pPr marL="0" marR="0">
                        <a:lnSpc>
                          <a:spcPct val="115000"/>
                        </a:lnSpc>
                        <a:spcBef>
                          <a:spcPts val="0"/>
                        </a:spcBef>
                        <a:spcAft>
                          <a:spcPts val="0"/>
                        </a:spcAft>
                      </a:pPr>
                      <a:r>
                        <a:rPr lang="en-IE" sz="1000" b="1">
                          <a:solidFill>
                            <a:srgbClr val="000000"/>
                          </a:solidFill>
                          <a:effectLst/>
                          <a:highlight>
                            <a:srgbClr val="DBE5F1"/>
                          </a:highlight>
                          <a:latin typeface="Calibri" panose="020F0502020204030204" pitchFamily="34" charset="0"/>
                          <a:ea typeface="Times New Roman" panose="02020603050405020304" pitchFamily="18" charset="0"/>
                          <a:cs typeface="Calibri" panose="020F0502020204030204" pitchFamily="34" charset="0"/>
                        </a:rPr>
                        <a:t>Unemployed</a:t>
                      </a:r>
                      <a:endParaRPr lang="en-IE" sz="1100">
                        <a:effectLst/>
                        <a:highlight>
                          <a:srgbClr val="DBE5F1"/>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marL="0" marR="71755" algn="r">
                        <a:lnSpc>
                          <a:spcPct val="115000"/>
                        </a:lnSpc>
                        <a:spcBef>
                          <a:spcPts val="0"/>
                        </a:spcBef>
                        <a:spcAft>
                          <a:spcPts val="0"/>
                        </a:spcAft>
                      </a:pPr>
                      <a:r>
                        <a:rPr lang="en-IE" sz="1000">
                          <a:solidFill>
                            <a:srgbClr val="000000"/>
                          </a:solidFill>
                          <a:effectLst/>
                          <a:highlight>
                            <a:srgbClr val="DBE5F1"/>
                          </a:highlight>
                          <a:latin typeface="Calibri" panose="020F0502020204030204" pitchFamily="34" charset="0"/>
                          <a:ea typeface="Times New Roman" panose="02020603050405020304" pitchFamily="18" charset="0"/>
                          <a:cs typeface="Calibri" panose="020F0502020204030204" pitchFamily="34" charset="0"/>
                        </a:rPr>
                        <a:t>18%</a:t>
                      </a:r>
                      <a:endParaRPr lang="en-IE" sz="1100">
                        <a:effectLst/>
                        <a:highlight>
                          <a:srgbClr val="DBE5F1"/>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marL="0" marR="71755" algn="r">
                        <a:lnSpc>
                          <a:spcPct val="115000"/>
                        </a:lnSpc>
                        <a:spcBef>
                          <a:spcPts val="0"/>
                        </a:spcBef>
                        <a:spcAft>
                          <a:spcPts val="0"/>
                        </a:spcAft>
                      </a:pPr>
                      <a:r>
                        <a:rPr lang="en-IE" sz="1000">
                          <a:solidFill>
                            <a:srgbClr val="000000"/>
                          </a:solidFill>
                          <a:effectLst/>
                          <a:highlight>
                            <a:srgbClr val="DBE5F1"/>
                          </a:highlight>
                          <a:latin typeface="Calibri" panose="020F0502020204030204" pitchFamily="34" charset="0"/>
                          <a:ea typeface="Times New Roman" panose="02020603050405020304" pitchFamily="18" charset="0"/>
                          <a:cs typeface="Calibri" panose="020F0502020204030204" pitchFamily="34" charset="0"/>
                        </a:rPr>
                        <a:t>30%</a:t>
                      </a:r>
                      <a:endParaRPr lang="en-IE" sz="1100">
                        <a:effectLst/>
                        <a:highlight>
                          <a:srgbClr val="DBE5F1"/>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marL="0" marR="71755" algn="r">
                        <a:lnSpc>
                          <a:spcPct val="115000"/>
                        </a:lnSpc>
                        <a:spcBef>
                          <a:spcPts val="0"/>
                        </a:spcBef>
                        <a:spcAft>
                          <a:spcPts val="0"/>
                        </a:spcAft>
                      </a:pPr>
                      <a:r>
                        <a:rPr lang="en-IE" sz="1000">
                          <a:solidFill>
                            <a:srgbClr val="000000"/>
                          </a:solidFill>
                          <a:effectLst/>
                          <a:highlight>
                            <a:srgbClr val="DBE5F1"/>
                          </a:highlight>
                          <a:latin typeface="Calibri" panose="020F0502020204030204" pitchFamily="34" charset="0"/>
                          <a:ea typeface="Times New Roman" panose="02020603050405020304" pitchFamily="18" charset="0"/>
                          <a:cs typeface="Calibri" panose="020F0502020204030204" pitchFamily="34" charset="0"/>
                        </a:rPr>
                        <a:t>8%</a:t>
                      </a:r>
                      <a:endParaRPr lang="en-IE" sz="1100">
                        <a:effectLst/>
                        <a:highlight>
                          <a:srgbClr val="DBE5F1"/>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marL="0" marR="71755" algn="r">
                        <a:lnSpc>
                          <a:spcPct val="115000"/>
                        </a:lnSpc>
                        <a:spcBef>
                          <a:spcPts val="0"/>
                        </a:spcBef>
                        <a:spcAft>
                          <a:spcPts val="0"/>
                        </a:spcAft>
                      </a:pPr>
                      <a:r>
                        <a:rPr lang="en-IE" sz="1000" b="1">
                          <a:solidFill>
                            <a:srgbClr val="000000"/>
                          </a:solidFill>
                          <a:effectLst/>
                          <a:highlight>
                            <a:srgbClr val="B8CCE4"/>
                          </a:highlight>
                          <a:latin typeface="Calibri" panose="020F0502020204030204" pitchFamily="34" charset="0"/>
                          <a:ea typeface="Times New Roman" panose="02020603050405020304" pitchFamily="18" charset="0"/>
                          <a:cs typeface="Calibri" panose="020F0502020204030204" pitchFamily="34" charset="0"/>
                        </a:rPr>
                        <a:t>20%</a:t>
                      </a:r>
                      <a:endParaRPr lang="en-IE" sz="1100">
                        <a:effectLst/>
                        <a:highlight>
                          <a:srgbClr val="B8CCE4"/>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a:txBody>
                    <a:bodyPr/>
                    <a:lstStyle/>
                    <a:p>
                      <a:pPr marL="0" marR="71755" algn="r">
                        <a:lnSpc>
                          <a:spcPct val="115000"/>
                        </a:lnSpc>
                        <a:spcBef>
                          <a:spcPts val="0"/>
                        </a:spcBef>
                        <a:spcAft>
                          <a:spcPts val="0"/>
                        </a:spcAft>
                      </a:pPr>
                      <a:r>
                        <a:rPr lang="en-IE" sz="1000">
                          <a:solidFill>
                            <a:srgbClr val="000000"/>
                          </a:solidFill>
                          <a:effectLst/>
                          <a:highlight>
                            <a:srgbClr val="DBE5F1"/>
                          </a:highlight>
                          <a:latin typeface="Calibri" panose="020F0502020204030204" pitchFamily="34" charset="0"/>
                          <a:ea typeface="Times New Roman" panose="02020603050405020304" pitchFamily="18" charset="0"/>
                          <a:cs typeface="Calibri" panose="020F0502020204030204" pitchFamily="34" charset="0"/>
                        </a:rPr>
                        <a:t>10%</a:t>
                      </a:r>
                      <a:endParaRPr lang="en-IE" sz="1100">
                        <a:effectLst/>
                        <a:highlight>
                          <a:srgbClr val="DBE5F1"/>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marL="0" marR="71755" algn="r">
                        <a:lnSpc>
                          <a:spcPct val="115000"/>
                        </a:lnSpc>
                        <a:spcBef>
                          <a:spcPts val="0"/>
                        </a:spcBef>
                        <a:spcAft>
                          <a:spcPts val="0"/>
                        </a:spcAft>
                      </a:pPr>
                      <a:r>
                        <a:rPr lang="en-IE" sz="1000">
                          <a:solidFill>
                            <a:srgbClr val="000000"/>
                          </a:solidFill>
                          <a:effectLst/>
                          <a:highlight>
                            <a:srgbClr val="DBE5F1"/>
                          </a:highlight>
                          <a:latin typeface="Calibri" panose="020F0502020204030204" pitchFamily="34" charset="0"/>
                          <a:ea typeface="Times New Roman" panose="02020603050405020304" pitchFamily="18" charset="0"/>
                          <a:cs typeface="Calibri" panose="020F0502020204030204" pitchFamily="34" charset="0"/>
                        </a:rPr>
                        <a:t>11%</a:t>
                      </a:r>
                      <a:endParaRPr lang="en-IE" sz="1100">
                        <a:effectLst/>
                        <a:highlight>
                          <a:srgbClr val="DBE5F1"/>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marL="0" marR="71755" algn="r">
                        <a:lnSpc>
                          <a:spcPct val="115000"/>
                        </a:lnSpc>
                        <a:spcBef>
                          <a:spcPts val="0"/>
                        </a:spcBef>
                        <a:spcAft>
                          <a:spcPts val="0"/>
                        </a:spcAft>
                      </a:pPr>
                      <a:r>
                        <a:rPr lang="en-IE" sz="1000">
                          <a:solidFill>
                            <a:srgbClr val="000000"/>
                          </a:solidFill>
                          <a:effectLst/>
                          <a:highlight>
                            <a:srgbClr val="DBE5F1"/>
                          </a:highlight>
                          <a:latin typeface="Calibri" panose="020F0502020204030204" pitchFamily="34" charset="0"/>
                          <a:ea typeface="Times New Roman" panose="02020603050405020304" pitchFamily="18" charset="0"/>
                          <a:cs typeface="Calibri" panose="020F0502020204030204" pitchFamily="34" charset="0"/>
                        </a:rPr>
                        <a:t>2%</a:t>
                      </a:r>
                      <a:endParaRPr lang="en-IE" sz="1100">
                        <a:effectLst/>
                        <a:highlight>
                          <a:srgbClr val="DBE5F1"/>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marL="0" marR="71755" algn="r">
                        <a:lnSpc>
                          <a:spcPct val="115000"/>
                        </a:lnSpc>
                        <a:spcBef>
                          <a:spcPts val="0"/>
                        </a:spcBef>
                        <a:spcAft>
                          <a:spcPts val="0"/>
                        </a:spcAft>
                      </a:pPr>
                      <a:r>
                        <a:rPr lang="en-IE" sz="1000">
                          <a:solidFill>
                            <a:srgbClr val="000000"/>
                          </a:solidFill>
                          <a:effectLst/>
                          <a:highlight>
                            <a:srgbClr val="DBE5F1"/>
                          </a:highlight>
                          <a:latin typeface="Calibri" panose="020F0502020204030204" pitchFamily="34" charset="0"/>
                          <a:ea typeface="Times New Roman" panose="02020603050405020304" pitchFamily="18" charset="0"/>
                          <a:cs typeface="Calibri" panose="020F0502020204030204" pitchFamily="34" charset="0"/>
                        </a:rPr>
                        <a:t>0%</a:t>
                      </a:r>
                      <a:endParaRPr lang="en-IE" sz="1100">
                        <a:effectLst/>
                        <a:highlight>
                          <a:srgbClr val="DBE5F1"/>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marL="0" marR="71755" algn="r">
                        <a:lnSpc>
                          <a:spcPct val="115000"/>
                        </a:lnSpc>
                        <a:spcBef>
                          <a:spcPts val="0"/>
                        </a:spcBef>
                        <a:spcAft>
                          <a:spcPts val="0"/>
                        </a:spcAft>
                      </a:pPr>
                      <a:r>
                        <a:rPr lang="en-IE" sz="1000">
                          <a:solidFill>
                            <a:srgbClr val="000000"/>
                          </a:solidFill>
                          <a:effectLst/>
                          <a:highlight>
                            <a:srgbClr val="DBE5F1"/>
                          </a:highlight>
                          <a:latin typeface="Calibri" panose="020F0502020204030204" pitchFamily="34" charset="0"/>
                          <a:ea typeface="Times New Roman" panose="02020603050405020304" pitchFamily="18" charset="0"/>
                          <a:cs typeface="Calibri" panose="020F0502020204030204" pitchFamily="34" charset="0"/>
                        </a:rPr>
                        <a:t>8%</a:t>
                      </a:r>
                      <a:endParaRPr lang="en-IE" sz="1100">
                        <a:effectLst/>
                        <a:highlight>
                          <a:srgbClr val="DBE5F1"/>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extLst>
                  <a:ext uri="{0D108BD9-81ED-4DB2-BD59-A6C34878D82A}">
                    <a16:rowId xmlns:a16="http://schemas.microsoft.com/office/drawing/2014/main" val="1678273744"/>
                  </a:ext>
                </a:extLst>
              </a:tr>
              <a:tr h="179705">
                <a:tc>
                  <a:txBody>
                    <a:bodyPr/>
                    <a:lstStyle/>
                    <a:p>
                      <a:pPr marL="0" marR="0">
                        <a:lnSpc>
                          <a:spcPct val="115000"/>
                        </a:lnSpc>
                        <a:spcBef>
                          <a:spcPts val="0"/>
                        </a:spcBef>
                        <a:spcAft>
                          <a:spcPts val="0"/>
                        </a:spcAft>
                      </a:pPr>
                      <a:r>
                        <a:rPr lang="en-IE" sz="1000" b="1">
                          <a:solidFill>
                            <a:srgbClr val="000000"/>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Permanently sick/disabled </a:t>
                      </a:r>
                      <a:endParaRPr lang="en-IE" sz="110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marL="0" marR="71755" algn="r">
                        <a:lnSpc>
                          <a:spcPct val="115000"/>
                        </a:lnSpc>
                        <a:spcBef>
                          <a:spcPts val="0"/>
                        </a:spcBef>
                        <a:spcAft>
                          <a:spcPts val="0"/>
                        </a:spcAft>
                      </a:pPr>
                      <a:r>
                        <a:rPr lang="en-IE" sz="1000">
                          <a:solidFill>
                            <a:srgbClr val="000000"/>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18%</a:t>
                      </a:r>
                      <a:endParaRPr lang="en-IE" sz="110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marL="0" marR="71755" algn="r">
                        <a:lnSpc>
                          <a:spcPct val="115000"/>
                        </a:lnSpc>
                        <a:spcBef>
                          <a:spcPts val="0"/>
                        </a:spcBef>
                        <a:spcAft>
                          <a:spcPts val="0"/>
                        </a:spcAft>
                      </a:pPr>
                      <a:r>
                        <a:rPr lang="en-IE" sz="1000">
                          <a:solidFill>
                            <a:srgbClr val="000000"/>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3%</a:t>
                      </a:r>
                      <a:endParaRPr lang="en-IE" sz="110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marL="0" marR="71755" algn="r">
                        <a:lnSpc>
                          <a:spcPct val="115000"/>
                        </a:lnSpc>
                        <a:spcBef>
                          <a:spcPts val="0"/>
                        </a:spcBef>
                        <a:spcAft>
                          <a:spcPts val="0"/>
                        </a:spcAft>
                      </a:pPr>
                      <a:r>
                        <a:rPr lang="en-IE" sz="1000">
                          <a:solidFill>
                            <a:srgbClr val="000000"/>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3%</a:t>
                      </a:r>
                      <a:endParaRPr lang="en-IE" sz="110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marL="0" marR="71755" algn="r">
                        <a:lnSpc>
                          <a:spcPct val="115000"/>
                        </a:lnSpc>
                        <a:spcBef>
                          <a:spcPts val="0"/>
                        </a:spcBef>
                        <a:spcAft>
                          <a:spcPts val="0"/>
                        </a:spcAft>
                      </a:pPr>
                      <a:r>
                        <a:rPr lang="en-IE" sz="1000">
                          <a:solidFill>
                            <a:srgbClr val="000000"/>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5%</a:t>
                      </a:r>
                      <a:endParaRPr lang="en-IE" sz="110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marL="0" marR="71755" algn="r">
                        <a:lnSpc>
                          <a:spcPct val="115000"/>
                        </a:lnSpc>
                        <a:spcBef>
                          <a:spcPts val="0"/>
                        </a:spcBef>
                        <a:spcAft>
                          <a:spcPts val="0"/>
                        </a:spcAft>
                      </a:pPr>
                      <a:r>
                        <a:rPr lang="en-IE" sz="1000" b="1">
                          <a:solidFill>
                            <a:srgbClr val="000000"/>
                          </a:solidFill>
                          <a:effectLst/>
                          <a:highlight>
                            <a:srgbClr val="B8CCE4"/>
                          </a:highlight>
                          <a:latin typeface="Calibri" panose="020F0502020204030204" pitchFamily="34" charset="0"/>
                          <a:ea typeface="Times New Roman" panose="02020603050405020304" pitchFamily="18" charset="0"/>
                          <a:cs typeface="Calibri" panose="020F0502020204030204" pitchFamily="34" charset="0"/>
                        </a:rPr>
                        <a:t>53%</a:t>
                      </a:r>
                      <a:endParaRPr lang="en-IE" sz="1100">
                        <a:effectLst/>
                        <a:highlight>
                          <a:srgbClr val="B8CCE4"/>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a:txBody>
                    <a:bodyPr/>
                    <a:lstStyle/>
                    <a:p>
                      <a:pPr marL="0" marR="71755" algn="r">
                        <a:lnSpc>
                          <a:spcPct val="115000"/>
                        </a:lnSpc>
                        <a:spcBef>
                          <a:spcPts val="0"/>
                        </a:spcBef>
                        <a:spcAft>
                          <a:spcPts val="0"/>
                        </a:spcAft>
                      </a:pPr>
                      <a:r>
                        <a:rPr lang="en-IE" sz="1000">
                          <a:solidFill>
                            <a:srgbClr val="000000"/>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16%</a:t>
                      </a:r>
                      <a:endParaRPr lang="en-IE" sz="110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marL="0" marR="71755" algn="r">
                        <a:lnSpc>
                          <a:spcPct val="115000"/>
                        </a:lnSpc>
                        <a:spcBef>
                          <a:spcPts val="0"/>
                        </a:spcBef>
                        <a:spcAft>
                          <a:spcPts val="0"/>
                        </a:spcAft>
                      </a:pPr>
                      <a:r>
                        <a:rPr lang="en-IE" sz="1000">
                          <a:solidFill>
                            <a:srgbClr val="000000"/>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0%</a:t>
                      </a:r>
                      <a:endParaRPr lang="en-IE" sz="110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marL="0" marR="71755" algn="r">
                        <a:lnSpc>
                          <a:spcPct val="115000"/>
                        </a:lnSpc>
                        <a:spcBef>
                          <a:spcPts val="0"/>
                        </a:spcBef>
                        <a:spcAft>
                          <a:spcPts val="0"/>
                        </a:spcAft>
                      </a:pPr>
                      <a:r>
                        <a:rPr lang="en-IE" sz="1000">
                          <a:solidFill>
                            <a:srgbClr val="000000"/>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3%</a:t>
                      </a:r>
                      <a:endParaRPr lang="en-IE" sz="110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marL="0" marR="71755" algn="r">
                        <a:lnSpc>
                          <a:spcPct val="115000"/>
                        </a:lnSpc>
                        <a:spcBef>
                          <a:spcPts val="0"/>
                        </a:spcBef>
                        <a:spcAft>
                          <a:spcPts val="0"/>
                        </a:spcAft>
                      </a:pPr>
                      <a:r>
                        <a:rPr lang="en-IE" sz="1000">
                          <a:solidFill>
                            <a:srgbClr val="000000"/>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6%</a:t>
                      </a:r>
                      <a:endParaRPr lang="en-IE" sz="110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extLst>
                  <a:ext uri="{0D108BD9-81ED-4DB2-BD59-A6C34878D82A}">
                    <a16:rowId xmlns:a16="http://schemas.microsoft.com/office/drawing/2014/main" val="2531126891"/>
                  </a:ext>
                </a:extLst>
              </a:tr>
              <a:tr h="179705">
                <a:tc>
                  <a:txBody>
                    <a:bodyPr/>
                    <a:lstStyle/>
                    <a:p>
                      <a:pPr marL="0" marR="0">
                        <a:lnSpc>
                          <a:spcPct val="115000"/>
                        </a:lnSpc>
                        <a:spcBef>
                          <a:spcPts val="0"/>
                        </a:spcBef>
                        <a:spcAft>
                          <a:spcPts val="0"/>
                        </a:spcAft>
                      </a:pPr>
                      <a:r>
                        <a:rPr lang="en-IE" sz="1000" b="1">
                          <a:solidFill>
                            <a:srgbClr val="000000"/>
                          </a:solidFill>
                          <a:effectLst/>
                          <a:highlight>
                            <a:srgbClr val="DBE5F1"/>
                          </a:highlight>
                          <a:latin typeface="Calibri" panose="020F0502020204030204" pitchFamily="34" charset="0"/>
                          <a:ea typeface="Times New Roman" panose="02020603050405020304" pitchFamily="18" charset="0"/>
                          <a:cs typeface="Calibri" panose="020F0502020204030204" pitchFamily="34" charset="0"/>
                        </a:rPr>
                        <a:t>Looking after home/family</a:t>
                      </a:r>
                      <a:endParaRPr lang="en-IE" sz="1100">
                        <a:effectLst/>
                        <a:highlight>
                          <a:srgbClr val="DBE5F1"/>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marL="0" marR="71755" algn="r">
                        <a:lnSpc>
                          <a:spcPct val="115000"/>
                        </a:lnSpc>
                        <a:spcBef>
                          <a:spcPts val="0"/>
                        </a:spcBef>
                        <a:spcAft>
                          <a:spcPts val="0"/>
                        </a:spcAft>
                      </a:pPr>
                      <a:r>
                        <a:rPr lang="en-IE" sz="1000">
                          <a:solidFill>
                            <a:srgbClr val="000000"/>
                          </a:solidFill>
                          <a:effectLst/>
                          <a:highlight>
                            <a:srgbClr val="DBE5F1"/>
                          </a:highlight>
                          <a:latin typeface="Calibri" panose="020F0502020204030204" pitchFamily="34" charset="0"/>
                          <a:ea typeface="Times New Roman" panose="02020603050405020304" pitchFamily="18" charset="0"/>
                          <a:cs typeface="Calibri" panose="020F0502020204030204" pitchFamily="34" charset="0"/>
                        </a:rPr>
                        <a:t>9%</a:t>
                      </a:r>
                      <a:endParaRPr lang="en-IE" sz="1100">
                        <a:effectLst/>
                        <a:highlight>
                          <a:srgbClr val="DBE5F1"/>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marL="0" marR="71755" algn="r">
                        <a:lnSpc>
                          <a:spcPct val="115000"/>
                        </a:lnSpc>
                        <a:spcBef>
                          <a:spcPts val="0"/>
                        </a:spcBef>
                        <a:spcAft>
                          <a:spcPts val="0"/>
                        </a:spcAft>
                      </a:pPr>
                      <a:r>
                        <a:rPr lang="en-IE" sz="1000">
                          <a:solidFill>
                            <a:srgbClr val="000000"/>
                          </a:solidFill>
                          <a:effectLst/>
                          <a:highlight>
                            <a:srgbClr val="DBE5F1"/>
                          </a:highlight>
                          <a:latin typeface="Calibri" panose="020F0502020204030204" pitchFamily="34" charset="0"/>
                          <a:ea typeface="Times New Roman" panose="02020603050405020304" pitchFamily="18" charset="0"/>
                          <a:cs typeface="Calibri" panose="020F0502020204030204" pitchFamily="34" charset="0"/>
                        </a:rPr>
                        <a:t>10%</a:t>
                      </a:r>
                      <a:endParaRPr lang="en-IE" sz="1100">
                        <a:effectLst/>
                        <a:highlight>
                          <a:srgbClr val="DBE5F1"/>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marL="0" marR="71755" algn="r">
                        <a:lnSpc>
                          <a:spcPct val="115000"/>
                        </a:lnSpc>
                        <a:spcBef>
                          <a:spcPts val="0"/>
                        </a:spcBef>
                        <a:spcAft>
                          <a:spcPts val="0"/>
                        </a:spcAft>
                      </a:pPr>
                      <a:r>
                        <a:rPr lang="en-IE" sz="1000">
                          <a:solidFill>
                            <a:srgbClr val="000000"/>
                          </a:solidFill>
                          <a:effectLst/>
                          <a:highlight>
                            <a:srgbClr val="DBE5F1"/>
                          </a:highlight>
                          <a:latin typeface="Calibri" panose="020F0502020204030204" pitchFamily="34" charset="0"/>
                          <a:ea typeface="Times New Roman" panose="02020603050405020304" pitchFamily="18" charset="0"/>
                          <a:cs typeface="Calibri" panose="020F0502020204030204" pitchFamily="34" charset="0"/>
                        </a:rPr>
                        <a:t>10%</a:t>
                      </a:r>
                      <a:endParaRPr lang="en-IE" sz="1100">
                        <a:effectLst/>
                        <a:highlight>
                          <a:srgbClr val="DBE5F1"/>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marL="0" marR="71755" algn="r">
                        <a:lnSpc>
                          <a:spcPct val="115000"/>
                        </a:lnSpc>
                        <a:spcBef>
                          <a:spcPts val="0"/>
                        </a:spcBef>
                        <a:spcAft>
                          <a:spcPts val="0"/>
                        </a:spcAft>
                      </a:pPr>
                      <a:r>
                        <a:rPr lang="en-IE" sz="1000">
                          <a:solidFill>
                            <a:srgbClr val="000000"/>
                          </a:solidFill>
                          <a:effectLst/>
                          <a:highlight>
                            <a:srgbClr val="DBE5F1"/>
                          </a:highlight>
                          <a:latin typeface="Calibri" panose="020F0502020204030204" pitchFamily="34" charset="0"/>
                          <a:ea typeface="Times New Roman" panose="02020603050405020304" pitchFamily="18" charset="0"/>
                          <a:cs typeface="Calibri" panose="020F0502020204030204" pitchFamily="34" charset="0"/>
                        </a:rPr>
                        <a:t>4%</a:t>
                      </a:r>
                      <a:endParaRPr lang="en-IE" sz="1100">
                        <a:effectLst/>
                        <a:highlight>
                          <a:srgbClr val="DBE5F1"/>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marL="0" marR="71755" algn="r">
                        <a:lnSpc>
                          <a:spcPct val="115000"/>
                        </a:lnSpc>
                        <a:spcBef>
                          <a:spcPts val="0"/>
                        </a:spcBef>
                        <a:spcAft>
                          <a:spcPts val="0"/>
                        </a:spcAft>
                      </a:pPr>
                      <a:r>
                        <a:rPr lang="en-IE" sz="1000">
                          <a:solidFill>
                            <a:srgbClr val="000000"/>
                          </a:solidFill>
                          <a:effectLst/>
                          <a:highlight>
                            <a:srgbClr val="DBE5F1"/>
                          </a:highlight>
                          <a:latin typeface="Calibri" panose="020F0502020204030204" pitchFamily="34" charset="0"/>
                          <a:ea typeface="Times New Roman" panose="02020603050405020304" pitchFamily="18" charset="0"/>
                          <a:cs typeface="Calibri" panose="020F0502020204030204" pitchFamily="34" charset="0"/>
                        </a:rPr>
                        <a:t>7%</a:t>
                      </a:r>
                      <a:endParaRPr lang="en-IE" sz="1100">
                        <a:effectLst/>
                        <a:highlight>
                          <a:srgbClr val="DBE5F1"/>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marL="0" marR="71755" algn="r">
                        <a:lnSpc>
                          <a:spcPct val="115000"/>
                        </a:lnSpc>
                        <a:spcBef>
                          <a:spcPts val="0"/>
                        </a:spcBef>
                        <a:spcAft>
                          <a:spcPts val="0"/>
                        </a:spcAft>
                      </a:pPr>
                      <a:r>
                        <a:rPr lang="en-IE" sz="1000" b="1">
                          <a:solidFill>
                            <a:srgbClr val="000000"/>
                          </a:solidFill>
                          <a:effectLst/>
                          <a:highlight>
                            <a:srgbClr val="B8CCE4"/>
                          </a:highlight>
                          <a:latin typeface="Calibri" panose="020F0502020204030204" pitchFamily="34" charset="0"/>
                          <a:ea typeface="Times New Roman" panose="02020603050405020304" pitchFamily="18" charset="0"/>
                          <a:cs typeface="Calibri" panose="020F0502020204030204" pitchFamily="34" charset="0"/>
                        </a:rPr>
                        <a:t>58%</a:t>
                      </a:r>
                      <a:endParaRPr lang="en-IE" sz="1100">
                        <a:effectLst/>
                        <a:highlight>
                          <a:srgbClr val="B8CCE4"/>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a:txBody>
                    <a:bodyPr/>
                    <a:lstStyle/>
                    <a:p>
                      <a:pPr marL="0" marR="71755" algn="r">
                        <a:lnSpc>
                          <a:spcPct val="115000"/>
                        </a:lnSpc>
                        <a:spcBef>
                          <a:spcPts val="0"/>
                        </a:spcBef>
                        <a:spcAft>
                          <a:spcPts val="0"/>
                        </a:spcAft>
                      </a:pPr>
                      <a:r>
                        <a:rPr lang="en-IE" sz="1000">
                          <a:solidFill>
                            <a:srgbClr val="000000"/>
                          </a:solidFill>
                          <a:effectLst/>
                          <a:highlight>
                            <a:srgbClr val="DBE5F1"/>
                          </a:highlight>
                          <a:latin typeface="Calibri" panose="020F0502020204030204" pitchFamily="34" charset="0"/>
                          <a:ea typeface="Times New Roman" panose="02020603050405020304" pitchFamily="18" charset="0"/>
                          <a:cs typeface="Calibri" panose="020F0502020204030204" pitchFamily="34" charset="0"/>
                        </a:rPr>
                        <a:t>1%</a:t>
                      </a:r>
                      <a:endParaRPr lang="en-IE" sz="1100">
                        <a:effectLst/>
                        <a:highlight>
                          <a:srgbClr val="DBE5F1"/>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marL="0" marR="71755" algn="r">
                        <a:lnSpc>
                          <a:spcPct val="115000"/>
                        </a:lnSpc>
                        <a:spcBef>
                          <a:spcPts val="0"/>
                        </a:spcBef>
                        <a:spcAft>
                          <a:spcPts val="0"/>
                        </a:spcAft>
                      </a:pPr>
                      <a:r>
                        <a:rPr lang="en-IE" sz="1000">
                          <a:solidFill>
                            <a:srgbClr val="000000"/>
                          </a:solidFill>
                          <a:effectLst/>
                          <a:highlight>
                            <a:srgbClr val="DBE5F1"/>
                          </a:highlight>
                          <a:latin typeface="Calibri" panose="020F0502020204030204" pitchFamily="34" charset="0"/>
                          <a:ea typeface="Times New Roman" panose="02020603050405020304" pitchFamily="18" charset="0"/>
                          <a:cs typeface="Calibri" panose="020F0502020204030204" pitchFamily="34" charset="0"/>
                        </a:rPr>
                        <a:t>2%</a:t>
                      </a:r>
                      <a:endParaRPr lang="en-IE" sz="1100">
                        <a:effectLst/>
                        <a:highlight>
                          <a:srgbClr val="DBE5F1"/>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marL="0" marR="71755" algn="r">
                        <a:lnSpc>
                          <a:spcPct val="115000"/>
                        </a:lnSpc>
                        <a:spcBef>
                          <a:spcPts val="0"/>
                        </a:spcBef>
                        <a:spcAft>
                          <a:spcPts val="0"/>
                        </a:spcAft>
                      </a:pPr>
                      <a:r>
                        <a:rPr lang="en-IE" sz="1000">
                          <a:solidFill>
                            <a:srgbClr val="000000"/>
                          </a:solidFill>
                          <a:effectLst/>
                          <a:highlight>
                            <a:srgbClr val="DBE5F1"/>
                          </a:highlight>
                          <a:latin typeface="Calibri" panose="020F0502020204030204" pitchFamily="34" charset="0"/>
                          <a:ea typeface="Times New Roman" panose="02020603050405020304" pitchFamily="18" charset="0"/>
                          <a:cs typeface="Calibri" panose="020F0502020204030204" pitchFamily="34" charset="0"/>
                        </a:rPr>
                        <a:t>10%</a:t>
                      </a:r>
                      <a:endParaRPr lang="en-IE" sz="1100">
                        <a:effectLst/>
                        <a:highlight>
                          <a:srgbClr val="DBE5F1"/>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extLst>
                  <a:ext uri="{0D108BD9-81ED-4DB2-BD59-A6C34878D82A}">
                    <a16:rowId xmlns:a16="http://schemas.microsoft.com/office/drawing/2014/main" val="3993813976"/>
                  </a:ext>
                </a:extLst>
              </a:tr>
              <a:tr h="179705">
                <a:tc>
                  <a:txBody>
                    <a:bodyPr/>
                    <a:lstStyle/>
                    <a:p>
                      <a:pPr marL="0" marR="0">
                        <a:lnSpc>
                          <a:spcPct val="115000"/>
                        </a:lnSpc>
                        <a:spcBef>
                          <a:spcPts val="0"/>
                        </a:spcBef>
                        <a:spcAft>
                          <a:spcPts val="0"/>
                        </a:spcAft>
                      </a:pPr>
                      <a:r>
                        <a:rPr lang="en-IE" sz="1000" b="1">
                          <a:solidFill>
                            <a:srgbClr val="000000"/>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In education/ training </a:t>
                      </a:r>
                      <a:endParaRPr lang="en-IE" sz="110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marL="0" marR="71755" algn="r">
                        <a:lnSpc>
                          <a:spcPct val="115000"/>
                        </a:lnSpc>
                        <a:spcBef>
                          <a:spcPts val="0"/>
                        </a:spcBef>
                        <a:spcAft>
                          <a:spcPts val="0"/>
                        </a:spcAft>
                      </a:pPr>
                      <a:r>
                        <a:rPr lang="en-IE" sz="1000">
                          <a:solidFill>
                            <a:srgbClr val="000000"/>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36%</a:t>
                      </a:r>
                      <a:endParaRPr lang="en-IE" sz="110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marL="0" marR="71755" algn="r">
                        <a:lnSpc>
                          <a:spcPct val="115000"/>
                        </a:lnSpc>
                        <a:spcBef>
                          <a:spcPts val="0"/>
                        </a:spcBef>
                        <a:spcAft>
                          <a:spcPts val="0"/>
                        </a:spcAft>
                      </a:pPr>
                      <a:r>
                        <a:rPr lang="en-IE" sz="1000">
                          <a:solidFill>
                            <a:srgbClr val="000000"/>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50%</a:t>
                      </a:r>
                      <a:endParaRPr lang="en-IE" sz="110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marL="0" marR="71755" algn="r">
                        <a:lnSpc>
                          <a:spcPct val="115000"/>
                        </a:lnSpc>
                        <a:spcBef>
                          <a:spcPts val="0"/>
                        </a:spcBef>
                        <a:spcAft>
                          <a:spcPts val="0"/>
                        </a:spcAft>
                      </a:pPr>
                      <a:r>
                        <a:rPr lang="en-IE" sz="1000">
                          <a:solidFill>
                            <a:srgbClr val="000000"/>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0%</a:t>
                      </a:r>
                      <a:endParaRPr lang="en-IE" sz="110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marL="0" marR="71755" algn="r">
                        <a:lnSpc>
                          <a:spcPct val="115000"/>
                        </a:lnSpc>
                        <a:spcBef>
                          <a:spcPts val="0"/>
                        </a:spcBef>
                        <a:spcAft>
                          <a:spcPts val="0"/>
                        </a:spcAft>
                      </a:pPr>
                      <a:r>
                        <a:rPr lang="en-IE" sz="1000">
                          <a:solidFill>
                            <a:srgbClr val="000000"/>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0%</a:t>
                      </a:r>
                      <a:endParaRPr lang="en-IE" sz="110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marL="0" marR="71755" algn="r">
                        <a:lnSpc>
                          <a:spcPct val="115000"/>
                        </a:lnSpc>
                        <a:spcBef>
                          <a:spcPts val="0"/>
                        </a:spcBef>
                        <a:spcAft>
                          <a:spcPts val="0"/>
                        </a:spcAft>
                      </a:pPr>
                      <a:r>
                        <a:rPr lang="en-IE" sz="1000">
                          <a:solidFill>
                            <a:srgbClr val="000000"/>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7%</a:t>
                      </a:r>
                      <a:endParaRPr lang="en-IE" sz="110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marL="0" marR="71755" algn="r">
                        <a:lnSpc>
                          <a:spcPct val="115000"/>
                        </a:lnSpc>
                        <a:spcBef>
                          <a:spcPts val="0"/>
                        </a:spcBef>
                        <a:spcAft>
                          <a:spcPts val="0"/>
                        </a:spcAft>
                      </a:pPr>
                      <a:r>
                        <a:rPr lang="en-IE" sz="1000">
                          <a:solidFill>
                            <a:srgbClr val="000000"/>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7%</a:t>
                      </a:r>
                      <a:endParaRPr lang="en-IE" sz="110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marL="0" marR="71755" algn="r">
                        <a:lnSpc>
                          <a:spcPct val="115000"/>
                        </a:lnSpc>
                        <a:spcBef>
                          <a:spcPts val="0"/>
                        </a:spcBef>
                        <a:spcAft>
                          <a:spcPts val="0"/>
                        </a:spcAft>
                      </a:pPr>
                      <a:r>
                        <a:rPr lang="en-IE" sz="1000" b="1">
                          <a:solidFill>
                            <a:srgbClr val="000000"/>
                          </a:solidFill>
                          <a:effectLst/>
                          <a:highlight>
                            <a:srgbClr val="B8CCE4"/>
                          </a:highlight>
                          <a:latin typeface="Calibri" panose="020F0502020204030204" pitchFamily="34" charset="0"/>
                          <a:ea typeface="Times New Roman" panose="02020603050405020304" pitchFamily="18" charset="0"/>
                          <a:cs typeface="Calibri" panose="020F0502020204030204" pitchFamily="34" charset="0"/>
                        </a:rPr>
                        <a:t>0%</a:t>
                      </a:r>
                      <a:endParaRPr lang="en-IE" sz="1100">
                        <a:effectLst/>
                        <a:highlight>
                          <a:srgbClr val="B8CCE4"/>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a:txBody>
                    <a:bodyPr/>
                    <a:lstStyle/>
                    <a:p>
                      <a:pPr marL="0" marR="71755" algn="r">
                        <a:lnSpc>
                          <a:spcPct val="115000"/>
                        </a:lnSpc>
                        <a:spcBef>
                          <a:spcPts val="0"/>
                        </a:spcBef>
                        <a:spcAft>
                          <a:spcPts val="0"/>
                        </a:spcAft>
                      </a:pPr>
                      <a:r>
                        <a:rPr lang="en-IE" sz="1000">
                          <a:solidFill>
                            <a:srgbClr val="000000"/>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0%</a:t>
                      </a:r>
                      <a:endParaRPr lang="en-IE" sz="110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marL="0" marR="71755" algn="r">
                        <a:lnSpc>
                          <a:spcPct val="115000"/>
                        </a:lnSpc>
                        <a:spcBef>
                          <a:spcPts val="0"/>
                        </a:spcBef>
                        <a:spcAft>
                          <a:spcPts val="0"/>
                        </a:spcAft>
                      </a:pPr>
                      <a:r>
                        <a:rPr lang="en-IE" sz="1000">
                          <a:solidFill>
                            <a:srgbClr val="000000"/>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1%</a:t>
                      </a:r>
                      <a:endParaRPr lang="en-IE" sz="110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extLst>
                  <a:ext uri="{0D108BD9-81ED-4DB2-BD59-A6C34878D82A}">
                    <a16:rowId xmlns:a16="http://schemas.microsoft.com/office/drawing/2014/main" val="3262492570"/>
                  </a:ext>
                </a:extLst>
              </a:tr>
              <a:tr h="179705">
                <a:tc>
                  <a:txBody>
                    <a:bodyPr/>
                    <a:lstStyle/>
                    <a:p>
                      <a:pPr marL="0" marR="0">
                        <a:lnSpc>
                          <a:spcPct val="115000"/>
                        </a:lnSpc>
                        <a:spcBef>
                          <a:spcPts val="0"/>
                        </a:spcBef>
                        <a:spcAft>
                          <a:spcPts val="0"/>
                        </a:spcAft>
                      </a:pPr>
                      <a:r>
                        <a:rPr lang="en-IE" sz="1000" b="1">
                          <a:solidFill>
                            <a:srgbClr val="000000"/>
                          </a:solidFill>
                          <a:effectLst/>
                          <a:highlight>
                            <a:srgbClr val="DBE5F1"/>
                          </a:highlight>
                          <a:latin typeface="Calibri" panose="020F0502020204030204" pitchFamily="34" charset="0"/>
                          <a:ea typeface="Times New Roman" panose="02020603050405020304" pitchFamily="18" charset="0"/>
                          <a:cs typeface="Calibri" panose="020F0502020204030204" pitchFamily="34" charset="0"/>
                        </a:rPr>
                        <a:t>Other</a:t>
                      </a:r>
                      <a:endParaRPr lang="en-IE" sz="1100">
                        <a:effectLst/>
                        <a:highlight>
                          <a:srgbClr val="DBE5F1"/>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marL="0" marR="71755" algn="r">
                        <a:lnSpc>
                          <a:spcPct val="115000"/>
                        </a:lnSpc>
                        <a:spcBef>
                          <a:spcPts val="0"/>
                        </a:spcBef>
                        <a:spcAft>
                          <a:spcPts val="0"/>
                        </a:spcAft>
                      </a:pPr>
                      <a:r>
                        <a:rPr lang="en-IE" sz="1000">
                          <a:solidFill>
                            <a:srgbClr val="000000"/>
                          </a:solidFill>
                          <a:effectLst/>
                          <a:highlight>
                            <a:srgbClr val="DBE5F1"/>
                          </a:highlight>
                          <a:latin typeface="Calibri" panose="020F0502020204030204" pitchFamily="34" charset="0"/>
                          <a:ea typeface="Times New Roman" panose="02020603050405020304" pitchFamily="18" charset="0"/>
                          <a:cs typeface="Calibri" panose="020F0502020204030204" pitchFamily="34" charset="0"/>
                        </a:rPr>
                        <a:t>7%</a:t>
                      </a:r>
                      <a:endParaRPr lang="en-IE" sz="1100">
                        <a:effectLst/>
                        <a:highlight>
                          <a:srgbClr val="DBE5F1"/>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marL="0" marR="71755" algn="r">
                        <a:lnSpc>
                          <a:spcPct val="115000"/>
                        </a:lnSpc>
                        <a:spcBef>
                          <a:spcPts val="0"/>
                        </a:spcBef>
                        <a:spcAft>
                          <a:spcPts val="0"/>
                        </a:spcAft>
                      </a:pPr>
                      <a:r>
                        <a:rPr lang="en-IE" sz="1000">
                          <a:solidFill>
                            <a:srgbClr val="000000"/>
                          </a:solidFill>
                          <a:effectLst/>
                          <a:highlight>
                            <a:srgbClr val="DBE5F1"/>
                          </a:highlight>
                          <a:latin typeface="Calibri" panose="020F0502020204030204" pitchFamily="34" charset="0"/>
                          <a:ea typeface="Times New Roman" panose="02020603050405020304" pitchFamily="18" charset="0"/>
                          <a:cs typeface="Calibri" panose="020F0502020204030204" pitchFamily="34" charset="0"/>
                        </a:rPr>
                        <a:t>27%</a:t>
                      </a:r>
                      <a:endParaRPr lang="en-IE" sz="1100">
                        <a:effectLst/>
                        <a:highlight>
                          <a:srgbClr val="DBE5F1"/>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marL="0" marR="71755" algn="r">
                        <a:lnSpc>
                          <a:spcPct val="115000"/>
                        </a:lnSpc>
                        <a:spcBef>
                          <a:spcPts val="0"/>
                        </a:spcBef>
                        <a:spcAft>
                          <a:spcPts val="0"/>
                        </a:spcAft>
                      </a:pPr>
                      <a:r>
                        <a:rPr lang="en-IE" sz="1000">
                          <a:solidFill>
                            <a:srgbClr val="000000"/>
                          </a:solidFill>
                          <a:effectLst/>
                          <a:highlight>
                            <a:srgbClr val="DBE5F1"/>
                          </a:highlight>
                          <a:latin typeface="Calibri" panose="020F0502020204030204" pitchFamily="34" charset="0"/>
                          <a:ea typeface="Times New Roman" panose="02020603050405020304" pitchFamily="18" charset="0"/>
                          <a:cs typeface="Calibri" panose="020F0502020204030204" pitchFamily="34" charset="0"/>
                        </a:rPr>
                        <a:t>7%</a:t>
                      </a:r>
                      <a:endParaRPr lang="en-IE" sz="1100">
                        <a:effectLst/>
                        <a:highlight>
                          <a:srgbClr val="DBE5F1"/>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marL="0" marR="71755" algn="r">
                        <a:lnSpc>
                          <a:spcPct val="115000"/>
                        </a:lnSpc>
                        <a:spcBef>
                          <a:spcPts val="0"/>
                        </a:spcBef>
                        <a:spcAft>
                          <a:spcPts val="0"/>
                        </a:spcAft>
                      </a:pPr>
                      <a:r>
                        <a:rPr lang="en-IE" sz="1000">
                          <a:solidFill>
                            <a:srgbClr val="000000"/>
                          </a:solidFill>
                          <a:effectLst/>
                          <a:highlight>
                            <a:srgbClr val="DBE5F1"/>
                          </a:highlight>
                          <a:latin typeface="Calibri" panose="020F0502020204030204" pitchFamily="34" charset="0"/>
                          <a:ea typeface="Times New Roman" panose="02020603050405020304" pitchFamily="18" charset="0"/>
                          <a:cs typeface="Calibri" panose="020F0502020204030204" pitchFamily="34" charset="0"/>
                        </a:rPr>
                        <a:t>7%</a:t>
                      </a:r>
                      <a:endParaRPr lang="en-IE" sz="1100">
                        <a:effectLst/>
                        <a:highlight>
                          <a:srgbClr val="DBE5F1"/>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marL="0" marR="71755" algn="r">
                        <a:lnSpc>
                          <a:spcPct val="115000"/>
                        </a:lnSpc>
                        <a:spcBef>
                          <a:spcPts val="0"/>
                        </a:spcBef>
                        <a:spcAft>
                          <a:spcPts val="0"/>
                        </a:spcAft>
                      </a:pPr>
                      <a:r>
                        <a:rPr lang="en-IE" sz="1000">
                          <a:solidFill>
                            <a:srgbClr val="000000"/>
                          </a:solidFill>
                          <a:effectLst/>
                          <a:highlight>
                            <a:srgbClr val="DBE5F1"/>
                          </a:highlight>
                          <a:latin typeface="Calibri" panose="020F0502020204030204" pitchFamily="34" charset="0"/>
                          <a:ea typeface="Times New Roman" panose="02020603050405020304" pitchFamily="18" charset="0"/>
                          <a:cs typeface="Calibri" panose="020F0502020204030204" pitchFamily="34" charset="0"/>
                        </a:rPr>
                        <a:t>20%</a:t>
                      </a:r>
                      <a:endParaRPr lang="en-IE" sz="1100">
                        <a:effectLst/>
                        <a:highlight>
                          <a:srgbClr val="DBE5F1"/>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marL="0" marR="71755" algn="r">
                        <a:lnSpc>
                          <a:spcPct val="115000"/>
                        </a:lnSpc>
                        <a:spcBef>
                          <a:spcPts val="0"/>
                        </a:spcBef>
                        <a:spcAft>
                          <a:spcPts val="0"/>
                        </a:spcAft>
                      </a:pPr>
                      <a:r>
                        <a:rPr lang="en-IE" sz="1000">
                          <a:solidFill>
                            <a:srgbClr val="000000"/>
                          </a:solidFill>
                          <a:effectLst/>
                          <a:highlight>
                            <a:srgbClr val="DBE5F1"/>
                          </a:highlight>
                          <a:latin typeface="Calibri" panose="020F0502020204030204" pitchFamily="34" charset="0"/>
                          <a:ea typeface="Times New Roman" panose="02020603050405020304" pitchFamily="18" charset="0"/>
                          <a:cs typeface="Calibri" panose="020F0502020204030204" pitchFamily="34" charset="0"/>
                        </a:rPr>
                        <a:t>33%</a:t>
                      </a:r>
                      <a:endParaRPr lang="en-IE" sz="1100">
                        <a:effectLst/>
                        <a:highlight>
                          <a:srgbClr val="DBE5F1"/>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marL="0" marR="71755" algn="r">
                        <a:lnSpc>
                          <a:spcPct val="115000"/>
                        </a:lnSpc>
                        <a:spcBef>
                          <a:spcPts val="0"/>
                        </a:spcBef>
                        <a:spcAft>
                          <a:spcPts val="0"/>
                        </a:spcAft>
                      </a:pPr>
                      <a:r>
                        <a:rPr lang="en-IE" sz="1000">
                          <a:solidFill>
                            <a:srgbClr val="000000"/>
                          </a:solidFill>
                          <a:effectLst/>
                          <a:highlight>
                            <a:srgbClr val="DBE5F1"/>
                          </a:highlight>
                          <a:latin typeface="Calibri" panose="020F0502020204030204" pitchFamily="34" charset="0"/>
                          <a:ea typeface="Times New Roman" panose="02020603050405020304" pitchFamily="18" charset="0"/>
                          <a:cs typeface="Calibri" panose="020F0502020204030204" pitchFamily="34" charset="0"/>
                        </a:rPr>
                        <a:t>0%</a:t>
                      </a:r>
                      <a:endParaRPr lang="en-IE" sz="1100">
                        <a:effectLst/>
                        <a:highlight>
                          <a:srgbClr val="DBE5F1"/>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marL="0" marR="71755" algn="r">
                        <a:lnSpc>
                          <a:spcPct val="115000"/>
                        </a:lnSpc>
                        <a:spcBef>
                          <a:spcPts val="0"/>
                        </a:spcBef>
                        <a:spcAft>
                          <a:spcPts val="0"/>
                        </a:spcAft>
                      </a:pPr>
                      <a:r>
                        <a:rPr lang="en-IE" sz="1000" b="1">
                          <a:solidFill>
                            <a:srgbClr val="000000"/>
                          </a:solidFill>
                          <a:effectLst/>
                          <a:highlight>
                            <a:srgbClr val="B8CCE4"/>
                          </a:highlight>
                          <a:latin typeface="Calibri" panose="020F0502020204030204" pitchFamily="34" charset="0"/>
                          <a:ea typeface="Times New Roman" panose="02020603050405020304" pitchFamily="18" charset="0"/>
                          <a:cs typeface="Calibri" panose="020F0502020204030204" pitchFamily="34" charset="0"/>
                        </a:rPr>
                        <a:t>0%</a:t>
                      </a:r>
                      <a:endParaRPr lang="en-IE" sz="1100">
                        <a:effectLst/>
                        <a:highlight>
                          <a:srgbClr val="B8CCE4"/>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a:txBody>
                    <a:bodyPr/>
                    <a:lstStyle/>
                    <a:p>
                      <a:pPr marL="0" marR="71755" algn="r">
                        <a:lnSpc>
                          <a:spcPct val="115000"/>
                        </a:lnSpc>
                        <a:spcBef>
                          <a:spcPts val="0"/>
                        </a:spcBef>
                        <a:spcAft>
                          <a:spcPts val="0"/>
                        </a:spcAft>
                      </a:pPr>
                      <a:r>
                        <a:rPr lang="en-IE" sz="1000" dirty="0">
                          <a:solidFill>
                            <a:srgbClr val="000000"/>
                          </a:solidFill>
                          <a:effectLst/>
                          <a:highlight>
                            <a:srgbClr val="DBE5F1"/>
                          </a:highlight>
                          <a:latin typeface="Calibri" panose="020F0502020204030204" pitchFamily="34" charset="0"/>
                          <a:ea typeface="Times New Roman" panose="02020603050405020304" pitchFamily="18" charset="0"/>
                          <a:cs typeface="Calibri" panose="020F0502020204030204" pitchFamily="34" charset="0"/>
                        </a:rPr>
                        <a:t>1%</a:t>
                      </a:r>
                      <a:endParaRPr lang="en-IE" sz="1100" dirty="0">
                        <a:effectLst/>
                        <a:highlight>
                          <a:srgbClr val="DBE5F1"/>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extLst>
                  <a:ext uri="{0D108BD9-81ED-4DB2-BD59-A6C34878D82A}">
                    <a16:rowId xmlns:a16="http://schemas.microsoft.com/office/drawing/2014/main" val="2129367838"/>
                  </a:ext>
                </a:extLst>
              </a:tr>
            </a:tbl>
          </a:graphicData>
        </a:graphic>
      </p:graphicFrame>
    </p:spTree>
    <p:extLst>
      <p:ext uri="{BB962C8B-B14F-4D97-AF65-F5344CB8AC3E}">
        <p14:creationId xmlns:p14="http://schemas.microsoft.com/office/powerpoint/2010/main" val="7514227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C309447-EC50-AB7C-FEF6-4D500EEC3B1B}"/>
              </a:ext>
            </a:extLst>
          </p:cNvPr>
          <p:cNvSpPr>
            <a:spLocks noGrp="1"/>
          </p:cNvSpPr>
          <p:nvPr>
            <p:ph type="sldNum" sz="quarter" idx="12"/>
          </p:nvPr>
        </p:nvSpPr>
        <p:spPr/>
        <p:txBody>
          <a:bodyPr/>
          <a:lstStyle/>
          <a:p>
            <a:pPr algn="r"/>
            <a:fld id="{6032EFF6-B497-1D4E-A557-D85E06E93D4C}" type="slidenum">
              <a:rPr lang="en-US" smtClean="0">
                <a:solidFill>
                  <a:prstClr val="black"/>
                </a:solidFill>
              </a:rPr>
              <a:pPr algn="r"/>
              <a:t>4</a:t>
            </a:fld>
            <a:endParaRPr lang="en-US" dirty="0">
              <a:solidFill>
                <a:prstClr val="black"/>
              </a:solidFill>
            </a:endParaRPr>
          </a:p>
        </p:txBody>
      </p:sp>
      <p:sp>
        <p:nvSpPr>
          <p:cNvPr id="3" name="Date Placeholder 2">
            <a:extLst>
              <a:ext uri="{FF2B5EF4-FFF2-40B4-BE49-F238E27FC236}">
                <a16:creationId xmlns:a16="http://schemas.microsoft.com/office/drawing/2014/main" id="{F66714D8-037B-9D07-8F84-29AAA35C5813}"/>
              </a:ext>
            </a:extLst>
          </p:cNvPr>
          <p:cNvSpPr>
            <a:spLocks noGrp="1"/>
          </p:cNvSpPr>
          <p:nvPr>
            <p:ph type="dt" sz="half" idx="10"/>
          </p:nvPr>
        </p:nvSpPr>
        <p:spPr/>
        <p:txBody>
          <a:bodyPr/>
          <a:lstStyle/>
          <a:p>
            <a:fld id="{176461CD-94D7-4E9C-B586-E36A3D3A8C47}" type="datetime3">
              <a:rPr lang="en-US" smtClean="0">
                <a:solidFill>
                  <a:prstClr val="black"/>
                </a:solidFill>
              </a:rPr>
              <a:t>12 June 2024</a:t>
            </a:fld>
            <a:endParaRPr lang="en-US" dirty="0">
              <a:solidFill>
                <a:prstClr val="black"/>
              </a:solidFill>
            </a:endParaRPr>
          </a:p>
        </p:txBody>
      </p:sp>
      <p:sp>
        <p:nvSpPr>
          <p:cNvPr id="4" name="Text Placeholder 3">
            <a:extLst>
              <a:ext uri="{FF2B5EF4-FFF2-40B4-BE49-F238E27FC236}">
                <a16:creationId xmlns:a16="http://schemas.microsoft.com/office/drawing/2014/main" id="{2EB358AB-6403-438C-0936-A41D8F890044}"/>
              </a:ext>
            </a:extLst>
          </p:cNvPr>
          <p:cNvSpPr>
            <a:spLocks noGrp="1"/>
          </p:cNvSpPr>
          <p:nvPr>
            <p:ph type="body" sz="quarter" idx="13"/>
          </p:nvPr>
        </p:nvSpPr>
        <p:spPr/>
        <p:txBody>
          <a:bodyPr/>
          <a:lstStyle/>
          <a:p>
            <a:r>
              <a:rPr lang="en-IE" dirty="0"/>
              <a:t>State Con. Pension Bands</a:t>
            </a:r>
          </a:p>
        </p:txBody>
      </p:sp>
      <p:graphicFrame>
        <p:nvGraphicFramePr>
          <p:cNvPr id="8" name="Content Placeholder 7">
            <a:extLst>
              <a:ext uri="{FF2B5EF4-FFF2-40B4-BE49-F238E27FC236}">
                <a16:creationId xmlns:a16="http://schemas.microsoft.com/office/drawing/2014/main" id="{6C88DF72-E1BB-657D-8E90-CF4A1C8846B3}"/>
              </a:ext>
            </a:extLst>
          </p:cNvPr>
          <p:cNvGraphicFramePr>
            <a:graphicFrameLocks noGrp="1"/>
          </p:cNvGraphicFramePr>
          <p:nvPr>
            <p:ph sz="quarter" idx="14"/>
            <p:extLst>
              <p:ext uri="{D42A27DB-BD31-4B8C-83A1-F6EECF244321}">
                <p14:modId xmlns:p14="http://schemas.microsoft.com/office/powerpoint/2010/main" val="3155334542"/>
              </p:ext>
            </p:extLst>
          </p:nvPr>
        </p:nvGraphicFramePr>
        <p:xfrm>
          <a:off x="675410" y="1569027"/>
          <a:ext cx="7512626" cy="4697465"/>
        </p:xfrm>
        <a:graphic>
          <a:graphicData uri="http://schemas.openxmlformats.org/drawingml/2006/table">
            <a:tbl>
              <a:tblPr firstRow="1" firstCol="1" bandRow="1"/>
              <a:tblGrid>
                <a:gridCol w="3755480">
                  <a:extLst>
                    <a:ext uri="{9D8B030D-6E8A-4147-A177-3AD203B41FA5}">
                      <a16:colId xmlns:a16="http://schemas.microsoft.com/office/drawing/2014/main" val="2589238887"/>
                    </a:ext>
                  </a:extLst>
                </a:gridCol>
                <a:gridCol w="3757146">
                  <a:extLst>
                    <a:ext uri="{9D8B030D-6E8A-4147-A177-3AD203B41FA5}">
                      <a16:colId xmlns:a16="http://schemas.microsoft.com/office/drawing/2014/main" val="3390054527"/>
                    </a:ext>
                  </a:extLst>
                </a:gridCol>
              </a:tblGrid>
              <a:tr h="232217">
                <a:tc gridSpan="2">
                  <a:txBody>
                    <a:bodyPr/>
                    <a:lstStyle/>
                    <a:p>
                      <a:pPr marL="540385" marR="540385" algn="ctr">
                        <a:lnSpc>
                          <a:spcPct val="120000"/>
                        </a:lnSpc>
                        <a:spcAft>
                          <a:spcPts val="600"/>
                        </a:spcAft>
                      </a:pPr>
                      <a:endParaRPr lang="en-IE" sz="2400" dirty="0">
                        <a:effectLst/>
                        <a:highlight>
                          <a:srgbClr val="1F355E"/>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1F355E"/>
                    </a:solidFill>
                  </a:tcPr>
                </a:tc>
                <a:tc hMerge="1">
                  <a:txBody>
                    <a:bodyPr/>
                    <a:lstStyle/>
                    <a:p>
                      <a:endParaRPr lang="en-IE"/>
                    </a:p>
                  </a:txBody>
                  <a:tcPr/>
                </a:tc>
                <a:extLst>
                  <a:ext uri="{0D108BD9-81ED-4DB2-BD59-A6C34878D82A}">
                    <a16:rowId xmlns:a16="http://schemas.microsoft.com/office/drawing/2014/main" val="1436893656"/>
                  </a:ext>
                </a:extLst>
              </a:tr>
              <a:tr h="1058836">
                <a:tc>
                  <a:txBody>
                    <a:bodyPr/>
                    <a:lstStyle/>
                    <a:p>
                      <a:pPr marL="540385" marR="540385" algn="ctr">
                        <a:lnSpc>
                          <a:spcPct val="120000"/>
                        </a:lnSpc>
                        <a:spcAft>
                          <a:spcPts val="600"/>
                        </a:spcAft>
                      </a:pPr>
                      <a:r>
                        <a:rPr lang="en-IE" sz="2400" b="1" dirty="0">
                          <a:solidFill>
                            <a:srgbClr val="FFFFFF"/>
                          </a:solidFill>
                          <a:effectLst/>
                          <a:highlight>
                            <a:srgbClr val="1F355E"/>
                          </a:highlight>
                          <a:latin typeface="Calibri" panose="020F0502020204030204" pitchFamily="34" charset="0"/>
                          <a:ea typeface="Times New Roman" panose="02020603050405020304" pitchFamily="18" charset="0"/>
                          <a:cs typeface="Times New Roman" panose="02020603050405020304" pitchFamily="18" charset="0"/>
                        </a:rPr>
                        <a:t>Yearly average PRSI contributions</a:t>
                      </a:r>
                      <a:endParaRPr lang="en-IE" sz="2400" dirty="0">
                        <a:effectLst/>
                        <a:highlight>
                          <a:srgbClr val="1F355E"/>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1F355E"/>
                    </a:solidFill>
                  </a:tcPr>
                </a:tc>
                <a:tc>
                  <a:txBody>
                    <a:bodyPr/>
                    <a:lstStyle/>
                    <a:p>
                      <a:pPr marL="540385" marR="540385" algn="ctr">
                        <a:lnSpc>
                          <a:spcPct val="120000"/>
                        </a:lnSpc>
                        <a:spcAft>
                          <a:spcPts val="600"/>
                        </a:spcAft>
                      </a:pPr>
                      <a:r>
                        <a:rPr lang="en-IE" sz="2400" b="1" dirty="0">
                          <a:solidFill>
                            <a:srgbClr val="FFFFFF"/>
                          </a:solidFill>
                          <a:effectLst/>
                          <a:highlight>
                            <a:srgbClr val="1F355E"/>
                          </a:highlight>
                          <a:latin typeface="Calibri" panose="020F0502020204030204" pitchFamily="34" charset="0"/>
                          <a:ea typeface="Times New Roman" panose="02020603050405020304" pitchFamily="18" charset="0"/>
                          <a:cs typeface="Times New Roman" panose="02020603050405020304" pitchFamily="18" charset="0"/>
                        </a:rPr>
                        <a:t>% SPC max</a:t>
                      </a:r>
                      <a:endParaRPr lang="en-IE" sz="2400" dirty="0">
                        <a:effectLst/>
                        <a:highlight>
                          <a:srgbClr val="1F355E"/>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1F355E"/>
                    </a:solidFill>
                  </a:tcPr>
                </a:tc>
                <a:extLst>
                  <a:ext uri="{0D108BD9-81ED-4DB2-BD59-A6C34878D82A}">
                    <a16:rowId xmlns:a16="http://schemas.microsoft.com/office/drawing/2014/main" val="799482703"/>
                  </a:ext>
                </a:extLst>
              </a:tr>
              <a:tr h="538165">
                <a:tc>
                  <a:txBody>
                    <a:bodyPr/>
                    <a:lstStyle/>
                    <a:p>
                      <a:pPr marL="540385" marR="549910" algn="ctr">
                        <a:lnSpc>
                          <a:spcPct val="120000"/>
                        </a:lnSpc>
                        <a:spcAft>
                          <a:spcPts val="600"/>
                        </a:spcAft>
                      </a:pPr>
                      <a:r>
                        <a:rPr lang="en-IE" sz="2400" b="1" dirty="0">
                          <a:solidFill>
                            <a:srgbClr val="000000"/>
                          </a:solidFill>
                          <a:effectLst/>
                          <a:highlight>
                            <a:srgbClr val="FFFFFF"/>
                          </a:highlight>
                          <a:latin typeface="Calibri" panose="020F0502020204030204" pitchFamily="34" charset="0"/>
                          <a:ea typeface="Times New Roman" panose="02020603050405020304" pitchFamily="18" charset="0"/>
                          <a:cs typeface="Times New Roman" panose="02020603050405020304" pitchFamily="18" charset="0"/>
                        </a:rPr>
                        <a:t>48+</a:t>
                      </a:r>
                      <a:endParaRPr lang="en-IE" sz="2400" dirty="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marL="540385" marR="549910" algn="ctr">
                        <a:lnSpc>
                          <a:spcPct val="120000"/>
                        </a:lnSpc>
                        <a:spcAft>
                          <a:spcPts val="600"/>
                        </a:spcAft>
                      </a:pPr>
                      <a:r>
                        <a:rPr lang="en-IE" sz="2400" dirty="0">
                          <a:solidFill>
                            <a:srgbClr val="000000"/>
                          </a:solidFill>
                          <a:effectLst/>
                          <a:highlight>
                            <a:srgbClr val="FFFFFF"/>
                          </a:highlight>
                          <a:latin typeface="Calibri" panose="020F0502020204030204" pitchFamily="34" charset="0"/>
                          <a:ea typeface="Times New Roman" panose="02020603050405020304" pitchFamily="18" charset="0"/>
                          <a:cs typeface="Times New Roman" panose="02020603050405020304" pitchFamily="18" charset="0"/>
                        </a:rPr>
                        <a:t>100</a:t>
                      </a:r>
                      <a:endParaRPr lang="en-IE" sz="2400" dirty="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extLst>
                  <a:ext uri="{0D108BD9-81ED-4DB2-BD59-A6C34878D82A}">
                    <a16:rowId xmlns:a16="http://schemas.microsoft.com/office/drawing/2014/main" val="724525261"/>
                  </a:ext>
                </a:extLst>
              </a:tr>
              <a:tr h="538165">
                <a:tc>
                  <a:txBody>
                    <a:bodyPr/>
                    <a:lstStyle/>
                    <a:p>
                      <a:pPr marL="540385" marR="549910" algn="ctr">
                        <a:lnSpc>
                          <a:spcPct val="120000"/>
                        </a:lnSpc>
                        <a:spcAft>
                          <a:spcPts val="600"/>
                        </a:spcAft>
                      </a:pPr>
                      <a:r>
                        <a:rPr lang="en-IE" sz="2400" b="1" dirty="0">
                          <a:solidFill>
                            <a:srgbClr val="000000"/>
                          </a:solidFill>
                          <a:effectLst/>
                          <a:highlight>
                            <a:srgbClr val="DBE5F1"/>
                          </a:highlight>
                          <a:latin typeface="Calibri" panose="020F0502020204030204" pitchFamily="34" charset="0"/>
                          <a:ea typeface="Times New Roman" panose="02020603050405020304" pitchFamily="18" charset="0"/>
                          <a:cs typeface="Times New Roman" panose="02020603050405020304" pitchFamily="18" charset="0"/>
                        </a:rPr>
                        <a:t>40-47</a:t>
                      </a:r>
                      <a:endParaRPr lang="en-IE" sz="2400" dirty="0">
                        <a:effectLst/>
                        <a:highlight>
                          <a:srgbClr val="DBE5F1"/>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marL="540385" marR="549910" algn="ctr">
                        <a:lnSpc>
                          <a:spcPct val="120000"/>
                        </a:lnSpc>
                        <a:spcAft>
                          <a:spcPts val="600"/>
                        </a:spcAft>
                      </a:pPr>
                      <a:r>
                        <a:rPr lang="en-IE" sz="2400" dirty="0">
                          <a:solidFill>
                            <a:srgbClr val="000000"/>
                          </a:solidFill>
                          <a:effectLst/>
                          <a:highlight>
                            <a:srgbClr val="DBE5F1"/>
                          </a:highlight>
                          <a:latin typeface="Calibri" panose="020F0502020204030204" pitchFamily="34" charset="0"/>
                          <a:ea typeface="Times New Roman" panose="02020603050405020304" pitchFamily="18" charset="0"/>
                          <a:cs typeface="Times New Roman" panose="02020603050405020304" pitchFamily="18" charset="0"/>
                        </a:rPr>
                        <a:t>98</a:t>
                      </a:r>
                      <a:endParaRPr lang="en-IE" sz="2400" dirty="0">
                        <a:effectLst/>
                        <a:highlight>
                          <a:srgbClr val="DBE5F1"/>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extLst>
                  <a:ext uri="{0D108BD9-81ED-4DB2-BD59-A6C34878D82A}">
                    <a16:rowId xmlns:a16="http://schemas.microsoft.com/office/drawing/2014/main" val="1154959529"/>
                  </a:ext>
                </a:extLst>
              </a:tr>
              <a:tr h="538165">
                <a:tc>
                  <a:txBody>
                    <a:bodyPr/>
                    <a:lstStyle/>
                    <a:p>
                      <a:pPr marL="540385" marR="549910" algn="ctr">
                        <a:lnSpc>
                          <a:spcPct val="120000"/>
                        </a:lnSpc>
                        <a:spcAft>
                          <a:spcPts val="600"/>
                        </a:spcAft>
                      </a:pPr>
                      <a:r>
                        <a:rPr lang="en-IE" sz="2400" b="1">
                          <a:solidFill>
                            <a:srgbClr val="000000"/>
                          </a:solidFill>
                          <a:effectLst/>
                          <a:highlight>
                            <a:srgbClr val="FFFFFF"/>
                          </a:highlight>
                          <a:latin typeface="Calibri" panose="020F0502020204030204" pitchFamily="34" charset="0"/>
                          <a:ea typeface="Times New Roman" panose="02020603050405020304" pitchFamily="18" charset="0"/>
                          <a:cs typeface="Times New Roman" panose="02020603050405020304" pitchFamily="18" charset="0"/>
                        </a:rPr>
                        <a:t>30-39</a:t>
                      </a:r>
                      <a:endParaRPr lang="en-IE" sz="240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marL="540385" marR="549910" algn="ctr">
                        <a:lnSpc>
                          <a:spcPct val="120000"/>
                        </a:lnSpc>
                        <a:spcAft>
                          <a:spcPts val="600"/>
                        </a:spcAft>
                      </a:pPr>
                      <a:r>
                        <a:rPr lang="en-IE" sz="2400" dirty="0">
                          <a:solidFill>
                            <a:srgbClr val="000000"/>
                          </a:solidFill>
                          <a:effectLst/>
                          <a:highlight>
                            <a:srgbClr val="FFFFFF"/>
                          </a:highlight>
                          <a:latin typeface="Calibri" panose="020F0502020204030204" pitchFamily="34" charset="0"/>
                          <a:ea typeface="Times New Roman" panose="02020603050405020304" pitchFamily="18" charset="0"/>
                          <a:cs typeface="Times New Roman" panose="02020603050405020304" pitchFamily="18" charset="0"/>
                        </a:rPr>
                        <a:t>90</a:t>
                      </a:r>
                      <a:endParaRPr lang="en-IE" sz="2400" dirty="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extLst>
                  <a:ext uri="{0D108BD9-81ED-4DB2-BD59-A6C34878D82A}">
                    <a16:rowId xmlns:a16="http://schemas.microsoft.com/office/drawing/2014/main" val="2491280453"/>
                  </a:ext>
                </a:extLst>
              </a:tr>
              <a:tr h="538165">
                <a:tc>
                  <a:txBody>
                    <a:bodyPr/>
                    <a:lstStyle/>
                    <a:p>
                      <a:pPr marL="540385" marR="549910" algn="ctr">
                        <a:lnSpc>
                          <a:spcPct val="120000"/>
                        </a:lnSpc>
                        <a:spcAft>
                          <a:spcPts val="600"/>
                        </a:spcAft>
                      </a:pPr>
                      <a:r>
                        <a:rPr lang="en-IE" sz="2400" b="1">
                          <a:solidFill>
                            <a:srgbClr val="000000"/>
                          </a:solidFill>
                          <a:effectLst/>
                          <a:highlight>
                            <a:srgbClr val="DBE5F1"/>
                          </a:highlight>
                          <a:latin typeface="Calibri" panose="020F0502020204030204" pitchFamily="34" charset="0"/>
                          <a:ea typeface="Times New Roman" panose="02020603050405020304" pitchFamily="18" charset="0"/>
                          <a:cs typeface="Times New Roman" panose="02020603050405020304" pitchFamily="18" charset="0"/>
                        </a:rPr>
                        <a:t>20-29</a:t>
                      </a:r>
                      <a:endParaRPr lang="en-IE" sz="2400">
                        <a:effectLst/>
                        <a:highlight>
                          <a:srgbClr val="DBE5F1"/>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marL="540385" marR="549910" algn="ctr">
                        <a:lnSpc>
                          <a:spcPct val="120000"/>
                        </a:lnSpc>
                        <a:spcAft>
                          <a:spcPts val="600"/>
                        </a:spcAft>
                      </a:pPr>
                      <a:r>
                        <a:rPr lang="en-IE" sz="2400" dirty="0">
                          <a:solidFill>
                            <a:srgbClr val="000000"/>
                          </a:solidFill>
                          <a:effectLst/>
                          <a:highlight>
                            <a:srgbClr val="DBE5F1"/>
                          </a:highlight>
                          <a:latin typeface="Calibri" panose="020F0502020204030204" pitchFamily="34" charset="0"/>
                          <a:ea typeface="Times New Roman" panose="02020603050405020304" pitchFamily="18" charset="0"/>
                          <a:cs typeface="Times New Roman" panose="02020603050405020304" pitchFamily="18" charset="0"/>
                        </a:rPr>
                        <a:t>85</a:t>
                      </a:r>
                      <a:endParaRPr lang="en-IE" sz="2400" dirty="0">
                        <a:effectLst/>
                        <a:highlight>
                          <a:srgbClr val="DBE5F1"/>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extLst>
                  <a:ext uri="{0D108BD9-81ED-4DB2-BD59-A6C34878D82A}">
                    <a16:rowId xmlns:a16="http://schemas.microsoft.com/office/drawing/2014/main" val="1721590970"/>
                  </a:ext>
                </a:extLst>
              </a:tr>
              <a:tr h="538165">
                <a:tc>
                  <a:txBody>
                    <a:bodyPr/>
                    <a:lstStyle/>
                    <a:p>
                      <a:pPr marL="540385" marR="549910" algn="ctr">
                        <a:lnSpc>
                          <a:spcPct val="120000"/>
                        </a:lnSpc>
                        <a:spcAft>
                          <a:spcPts val="600"/>
                        </a:spcAft>
                      </a:pPr>
                      <a:r>
                        <a:rPr lang="en-IE" sz="2400" b="1">
                          <a:solidFill>
                            <a:srgbClr val="000000"/>
                          </a:solidFill>
                          <a:effectLst/>
                          <a:highlight>
                            <a:srgbClr val="FFFFFF"/>
                          </a:highlight>
                          <a:latin typeface="Calibri" panose="020F0502020204030204" pitchFamily="34" charset="0"/>
                          <a:ea typeface="Times New Roman" panose="02020603050405020304" pitchFamily="18" charset="0"/>
                          <a:cs typeface="Times New Roman" panose="02020603050405020304" pitchFamily="18" charset="0"/>
                        </a:rPr>
                        <a:t>15-19</a:t>
                      </a:r>
                      <a:endParaRPr lang="en-IE" sz="240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marL="540385" marR="549910" algn="ctr">
                        <a:lnSpc>
                          <a:spcPct val="120000"/>
                        </a:lnSpc>
                        <a:spcAft>
                          <a:spcPts val="600"/>
                        </a:spcAft>
                      </a:pPr>
                      <a:r>
                        <a:rPr lang="en-IE" sz="2400" dirty="0">
                          <a:solidFill>
                            <a:srgbClr val="000000"/>
                          </a:solidFill>
                          <a:effectLst/>
                          <a:highlight>
                            <a:srgbClr val="FFFFFF"/>
                          </a:highlight>
                          <a:latin typeface="Calibri" panose="020F0502020204030204" pitchFamily="34" charset="0"/>
                          <a:ea typeface="Times New Roman" panose="02020603050405020304" pitchFamily="18" charset="0"/>
                          <a:cs typeface="Times New Roman" panose="02020603050405020304" pitchFamily="18" charset="0"/>
                        </a:rPr>
                        <a:t>65</a:t>
                      </a:r>
                      <a:endParaRPr lang="en-IE" sz="2400" dirty="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extLst>
                  <a:ext uri="{0D108BD9-81ED-4DB2-BD59-A6C34878D82A}">
                    <a16:rowId xmlns:a16="http://schemas.microsoft.com/office/drawing/2014/main" val="3952377023"/>
                  </a:ext>
                </a:extLst>
              </a:tr>
              <a:tr h="538165">
                <a:tc>
                  <a:txBody>
                    <a:bodyPr/>
                    <a:lstStyle/>
                    <a:p>
                      <a:pPr marL="540385" marR="549910" algn="ctr">
                        <a:lnSpc>
                          <a:spcPct val="120000"/>
                        </a:lnSpc>
                        <a:spcAft>
                          <a:spcPts val="600"/>
                        </a:spcAft>
                      </a:pPr>
                      <a:r>
                        <a:rPr lang="en-IE" sz="2400" b="1" dirty="0">
                          <a:solidFill>
                            <a:srgbClr val="000000"/>
                          </a:solidFill>
                          <a:effectLst/>
                          <a:highlight>
                            <a:srgbClr val="DBE5F1"/>
                          </a:highlight>
                          <a:latin typeface="Calibri" panose="020F0502020204030204" pitchFamily="34" charset="0"/>
                          <a:ea typeface="Times New Roman" panose="02020603050405020304" pitchFamily="18" charset="0"/>
                          <a:cs typeface="Times New Roman" panose="02020603050405020304" pitchFamily="18" charset="0"/>
                        </a:rPr>
                        <a:t>10-14</a:t>
                      </a:r>
                      <a:endParaRPr lang="en-IE" sz="2400" dirty="0">
                        <a:effectLst/>
                        <a:highlight>
                          <a:srgbClr val="DBE5F1"/>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marL="540385" marR="549910" algn="ctr">
                        <a:lnSpc>
                          <a:spcPct val="120000"/>
                        </a:lnSpc>
                        <a:spcAft>
                          <a:spcPts val="600"/>
                        </a:spcAft>
                      </a:pPr>
                      <a:r>
                        <a:rPr lang="en-IE" sz="2400" dirty="0">
                          <a:solidFill>
                            <a:srgbClr val="000000"/>
                          </a:solidFill>
                          <a:effectLst/>
                          <a:highlight>
                            <a:srgbClr val="DBE5F1"/>
                          </a:highlight>
                          <a:latin typeface="Calibri" panose="020F0502020204030204" pitchFamily="34" charset="0"/>
                          <a:ea typeface="Times New Roman" panose="02020603050405020304" pitchFamily="18" charset="0"/>
                          <a:cs typeface="Times New Roman" panose="02020603050405020304" pitchFamily="18" charset="0"/>
                        </a:rPr>
                        <a:t>40</a:t>
                      </a:r>
                      <a:endParaRPr lang="en-IE" sz="2400" dirty="0">
                        <a:effectLst/>
                        <a:highlight>
                          <a:srgbClr val="DBE5F1"/>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extLst>
                  <a:ext uri="{0D108BD9-81ED-4DB2-BD59-A6C34878D82A}">
                    <a16:rowId xmlns:a16="http://schemas.microsoft.com/office/drawing/2014/main" val="2936811083"/>
                  </a:ext>
                </a:extLst>
              </a:tr>
            </a:tbl>
          </a:graphicData>
        </a:graphic>
      </p:graphicFrame>
    </p:spTree>
    <p:extLst>
      <p:ext uri="{BB962C8B-B14F-4D97-AF65-F5344CB8AC3E}">
        <p14:creationId xmlns:p14="http://schemas.microsoft.com/office/powerpoint/2010/main" val="7255888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19755F3-C0BA-1F0F-31AA-E249886809B9}"/>
              </a:ext>
            </a:extLst>
          </p:cNvPr>
          <p:cNvSpPr>
            <a:spLocks noGrp="1"/>
          </p:cNvSpPr>
          <p:nvPr>
            <p:ph type="sldNum" sz="quarter" idx="12"/>
          </p:nvPr>
        </p:nvSpPr>
        <p:spPr/>
        <p:txBody>
          <a:bodyPr/>
          <a:lstStyle/>
          <a:p>
            <a:pPr algn="r"/>
            <a:fld id="{6032EFF6-B497-1D4E-A557-D85E06E93D4C}" type="slidenum">
              <a:rPr lang="en-US" smtClean="0">
                <a:solidFill>
                  <a:prstClr val="black"/>
                </a:solidFill>
              </a:rPr>
              <a:pPr algn="r"/>
              <a:t>5</a:t>
            </a:fld>
            <a:endParaRPr lang="en-US" dirty="0">
              <a:solidFill>
                <a:prstClr val="black"/>
              </a:solidFill>
            </a:endParaRPr>
          </a:p>
        </p:txBody>
      </p:sp>
      <p:sp>
        <p:nvSpPr>
          <p:cNvPr id="3" name="Date Placeholder 2">
            <a:extLst>
              <a:ext uri="{FF2B5EF4-FFF2-40B4-BE49-F238E27FC236}">
                <a16:creationId xmlns:a16="http://schemas.microsoft.com/office/drawing/2014/main" id="{D0945F1C-9604-BF85-5EEB-5BCC8A1184B7}"/>
              </a:ext>
            </a:extLst>
          </p:cNvPr>
          <p:cNvSpPr>
            <a:spLocks noGrp="1"/>
          </p:cNvSpPr>
          <p:nvPr>
            <p:ph type="dt" sz="half" idx="10"/>
          </p:nvPr>
        </p:nvSpPr>
        <p:spPr/>
        <p:txBody>
          <a:bodyPr/>
          <a:lstStyle/>
          <a:p>
            <a:fld id="{176461CD-94D7-4E9C-B586-E36A3D3A8C47}" type="datetime3">
              <a:rPr lang="en-US" smtClean="0">
                <a:solidFill>
                  <a:prstClr val="black"/>
                </a:solidFill>
              </a:rPr>
              <a:t>12 June 2024</a:t>
            </a:fld>
            <a:endParaRPr lang="en-US" dirty="0">
              <a:solidFill>
                <a:prstClr val="black"/>
              </a:solidFill>
            </a:endParaRPr>
          </a:p>
        </p:txBody>
      </p:sp>
      <p:sp>
        <p:nvSpPr>
          <p:cNvPr id="4" name="Text Placeholder 3">
            <a:extLst>
              <a:ext uri="{FF2B5EF4-FFF2-40B4-BE49-F238E27FC236}">
                <a16:creationId xmlns:a16="http://schemas.microsoft.com/office/drawing/2014/main" id="{4D30F46A-7892-FA3E-68A0-DBD5D4771A11}"/>
              </a:ext>
            </a:extLst>
          </p:cNvPr>
          <p:cNvSpPr>
            <a:spLocks noGrp="1"/>
          </p:cNvSpPr>
          <p:nvPr>
            <p:ph type="body" sz="quarter" idx="13"/>
          </p:nvPr>
        </p:nvSpPr>
        <p:spPr/>
        <p:txBody>
          <a:bodyPr/>
          <a:lstStyle/>
          <a:p>
            <a:r>
              <a:rPr lang="en-IE" dirty="0"/>
              <a:t>Background</a:t>
            </a:r>
          </a:p>
          <a:p>
            <a:endParaRPr lang="en-IE" dirty="0"/>
          </a:p>
        </p:txBody>
      </p:sp>
      <p:sp>
        <p:nvSpPr>
          <p:cNvPr id="5" name="Content Placeholder 4">
            <a:extLst>
              <a:ext uri="{FF2B5EF4-FFF2-40B4-BE49-F238E27FC236}">
                <a16:creationId xmlns:a16="http://schemas.microsoft.com/office/drawing/2014/main" id="{BDB979A7-72C5-9DAF-3AEA-B109D167D889}"/>
              </a:ext>
            </a:extLst>
          </p:cNvPr>
          <p:cNvSpPr>
            <a:spLocks noGrp="1"/>
          </p:cNvSpPr>
          <p:nvPr>
            <p:ph sz="quarter" idx="14"/>
          </p:nvPr>
        </p:nvSpPr>
        <p:spPr>
          <a:xfrm>
            <a:off x="384313" y="1364974"/>
            <a:ext cx="8440600" cy="4734201"/>
          </a:xfrm>
        </p:spPr>
        <p:txBody>
          <a:bodyPr>
            <a:normAutofit/>
          </a:bodyPr>
          <a:lstStyle/>
          <a:p>
            <a:pPr marL="457200" indent="-457200">
              <a:buFont typeface="Arial" panose="020B0604020202020204" pitchFamily="34" charset="0"/>
              <a:buChar char="•"/>
            </a:pPr>
            <a:r>
              <a:rPr lang="en-IE" sz="2800" dirty="0">
                <a:latin typeface="Calibri" panose="020F0502020204030204" pitchFamily="34" charset="0"/>
                <a:ea typeface="Calibri" panose="020F0502020204030204" pitchFamily="34" charset="0"/>
                <a:cs typeface="Times New Roman" panose="02020603050405020304" pitchFamily="18" charset="0"/>
              </a:rPr>
              <a:t>B</a:t>
            </a:r>
            <a:r>
              <a:rPr lang="en-IE" sz="2800" dirty="0">
                <a:effectLst/>
                <a:latin typeface="Calibri" panose="020F0502020204030204" pitchFamily="34" charset="0"/>
                <a:ea typeface="Calibri" panose="020F0502020204030204" pitchFamily="34" charset="0"/>
                <a:cs typeface="Times New Roman" panose="02020603050405020304" pitchFamily="18" charset="0"/>
              </a:rPr>
              <a:t>anding approach creates a cliff edge and means that people on similar average contributions could receive very different weekly rates of payments</a:t>
            </a:r>
          </a:p>
          <a:p>
            <a:pPr marL="457200" indent="-457200">
              <a:buFont typeface="Arial" panose="020B0604020202020204" pitchFamily="34" charset="0"/>
              <a:buChar char="•"/>
            </a:pPr>
            <a:r>
              <a:rPr lang="en-IE" sz="2800" dirty="0">
                <a:latin typeface="Calibri" panose="020F0502020204030204" pitchFamily="34" charset="0"/>
                <a:ea typeface="Calibri" panose="020F0502020204030204" pitchFamily="34" charset="0"/>
                <a:cs typeface="Times New Roman" panose="02020603050405020304" pitchFamily="18" charset="0"/>
              </a:rPr>
              <a:t>T</a:t>
            </a:r>
            <a:r>
              <a:rPr lang="en-IE" sz="2800" dirty="0">
                <a:effectLst/>
                <a:latin typeface="Calibri" panose="020F0502020204030204" pitchFamily="34" charset="0"/>
                <a:ea typeface="Calibri" panose="020F0502020204030204" pitchFamily="34" charset="0"/>
                <a:cs typeface="Times New Roman" panose="02020603050405020304" pitchFamily="18" charset="0"/>
              </a:rPr>
              <a:t>he use of the number of years between the date of entry into insurable employment in Ireland and their SPC drawdown date penalises those without a consistent employment history and weakens the link between total number of contributions and rate received</a:t>
            </a:r>
            <a:endParaRPr lang="en-IE" sz="2800" dirty="0"/>
          </a:p>
        </p:txBody>
      </p:sp>
    </p:spTree>
    <p:extLst>
      <p:ext uri="{BB962C8B-B14F-4D97-AF65-F5344CB8AC3E}">
        <p14:creationId xmlns:p14="http://schemas.microsoft.com/office/powerpoint/2010/main" val="3344512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19755F3-C0BA-1F0F-31AA-E249886809B9}"/>
              </a:ext>
            </a:extLst>
          </p:cNvPr>
          <p:cNvSpPr>
            <a:spLocks noGrp="1"/>
          </p:cNvSpPr>
          <p:nvPr>
            <p:ph type="sldNum" sz="quarter" idx="12"/>
          </p:nvPr>
        </p:nvSpPr>
        <p:spPr/>
        <p:txBody>
          <a:bodyPr/>
          <a:lstStyle/>
          <a:p>
            <a:pPr algn="r"/>
            <a:fld id="{6032EFF6-B497-1D4E-A557-D85E06E93D4C}" type="slidenum">
              <a:rPr lang="en-US" smtClean="0">
                <a:solidFill>
                  <a:prstClr val="black"/>
                </a:solidFill>
              </a:rPr>
              <a:pPr algn="r"/>
              <a:t>6</a:t>
            </a:fld>
            <a:endParaRPr lang="en-US" dirty="0">
              <a:solidFill>
                <a:prstClr val="black"/>
              </a:solidFill>
            </a:endParaRPr>
          </a:p>
        </p:txBody>
      </p:sp>
      <p:sp>
        <p:nvSpPr>
          <p:cNvPr id="3" name="Date Placeholder 2">
            <a:extLst>
              <a:ext uri="{FF2B5EF4-FFF2-40B4-BE49-F238E27FC236}">
                <a16:creationId xmlns:a16="http://schemas.microsoft.com/office/drawing/2014/main" id="{D0945F1C-9604-BF85-5EEB-5BCC8A1184B7}"/>
              </a:ext>
            </a:extLst>
          </p:cNvPr>
          <p:cNvSpPr>
            <a:spLocks noGrp="1"/>
          </p:cNvSpPr>
          <p:nvPr>
            <p:ph type="dt" sz="half" idx="10"/>
          </p:nvPr>
        </p:nvSpPr>
        <p:spPr/>
        <p:txBody>
          <a:bodyPr/>
          <a:lstStyle/>
          <a:p>
            <a:fld id="{176461CD-94D7-4E9C-B586-E36A3D3A8C47}" type="datetime3">
              <a:rPr lang="en-US" smtClean="0">
                <a:solidFill>
                  <a:prstClr val="black"/>
                </a:solidFill>
              </a:rPr>
              <a:t>12 June 2024</a:t>
            </a:fld>
            <a:endParaRPr lang="en-US" dirty="0">
              <a:solidFill>
                <a:prstClr val="black"/>
              </a:solidFill>
            </a:endParaRPr>
          </a:p>
        </p:txBody>
      </p:sp>
      <p:sp>
        <p:nvSpPr>
          <p:cNvPr id="4" name="Text Placeholder 3">
            <a:extLst>
              <a:ext uri="{FF2B5EF4-FFF2-40B4-BE49-F238E27FC236}">
                <a16:creationId xmlns:a16="http://schemas.microsoft.com/office/drawing/2014/main" id="{4D30F46A-7892-FA3E-68A0-DBD5D4771A11}"/>
              </a:ext>
            </a:extLst>
          </p:cNvPr>
          <p:cNvSpPr>
            <a:spLocks noGrp="1"/>
          </p:cNvSpPr>
          <p:nvPr>
            <p:ph type="body" sz="quarter" idx="13"/>
          </p:nvPr>
        </p:nvSpPr>
        <p:spPr/>
        <p:txBody>
          <a:bodyPr/>
          <a:lstStyle/>
          <a:p>
            <a:r>
              <a:rPr lang="en-IE" dirty="0"/>
              <a:t>Background</a:t>
            </a:r>
          </a:p>
          <a:p>
            <a:endParaRPr lang="en-IE" dirty="0"/>
          </a:p>
        </p:txBody>
      </p:sp>
      <p:sp>
        <p:nvSpPr>
          <p:cNvPr id="5" name="Content Placeholder 4">
            <a:extLst>
              <a:ext uri="{FF2B5EF4-FFF2-40B4-BE49-F238E27FC236}">
                <a16:creationId xmlns:a16="http://schemas.microsoft.com/office/drawing/2014/main" id="{BDB979A7-72C5-9DAF-3AEA-B109D167D889}"/>
              </a:ext>
            </a:extLst>
          </p:cNvPr>
          <p:cNvSpPr>
            <a:spLocks noGrp="1"/>
          </p:cNvSpPr>
          <p:nvPr>
            <p:ph sz="quarter" idx="14"/>
          </p:nvPr>
        </p:nvSpPr>
        <p:spPr>
          <a:xfrm>
            <a:off x="384313" y="1364974"/>
            <a:ext cx="8440600" cy="4734201"/>
          </a:xfrm>
        </p:spPr>
        <p:txBody>
          <a:bodyPr>
            <a:noAutofit/>
          </a:bodyPr>
          <a:lstStyle/>
          <a:p>
            <a:r>
              <a:rPr lang="en-IE" sz="2400" dirty="0"/>
              <a:t>YAM was criticised:</a:t>
            </a:r>
          </a:p>
          <a:p>
            <a:pPr marL="457200" indent="-457200">
              <a:buFont typeface="Arial" panose="020B0604020202020204" pitchFamily="34" charset="0"/>
              <a:buChar char="•"/>
            </a:pPr>
            <a:r>
              <a:rPr lang="en-IE" sz="2400" dirty="0">
                <a:effectLst/>
                <a:latin typeface="Calibri" panose="020F0502020204030204" pitchFamily="34" charset="0"/>
                <a:ea typeface="Calibri" panose="020F0502020204030204" pitchFamily="34" charset="0"/>
                <a:cs typeface="Times New Roman" panose="02020603050405020304" pitchFamily="18" charset="0"/>
              </a:rPr>
              <a:t>‘Complex and non-transparent way of linking pensions to the contributions workers make’ that result in ‘inequitable treatment for people who have contributed for the same amount of time’.</a:t>
            </a:r>
            <a:r>
              <a:rPr lang="en-IE" sz="2400" dirty="0">
                <a:latin typeface="Calibri" panose="020F0502020204030204" pitchFamily="34" charset="0"/>
                <a:ea typeface="Calibri" panose="020F0502020204030204" pitchFamily="34" charset="0"/>
                <a:cs typeface="Times New Roman" panose="02020603050405020304" pitchFamily="18" charset="0"/>
              </a:rPr>
              <a:t> </a:t>
            </a:r>
            <a:r>
              <a:rPr lang="en-IE" sz="2400" dirty="0">
                <a:effectLst/>
                <a:latin typeface="Calibri" panose="020F0502020204030204" pitchFamily="34" charset="0"/>
                <a:ea typeface="Calibri" panose="020F0502020204030204" pitchFamily="34" charset="0"/>
                <a:cs typeface="Times New Roman" panose="02020603050405020304" pitchFamily="18" charset="0"/>
              </a:rPr>
              <a:t>(OECD, 2014)</a:t>
            </a:r>
          </a:p>
          <a:p>
            <a:pPr marL="457200" indent="-457200">
              <a:buFont typeface="Arial" panose="020B0604020202020204" pitchFamily="34" charset="0"/>
              <a:buChar char="•"/>
            </a:pPr>
            <a:r>
              <a:rPr lang="en-IE" sz="2400" dirty="0"/>
              <a:t>Excludes pre-1994 caring periods (cost) - </a:t>
            </a:r>
            <a:r>
              <a:rPr lang="en-IE" sz="2400" dirty="0">
                <a:effectLst/>
                <a:latin typeface="Calibri" panose="020F0502020204030204" pitchFamily="34" charset="0"/>
                <a:ea typeface="Calibri" panose="020F0502020204030204" pitchFamily="34" charset="0"/>
                <a:cs typeface="Times New Roman" panose="02020603050405020304" pitchFamily="18" charset="0"/>
              </a:rPr>
              <a:t>(Bassett, 2017)</a:t>
            </a:r>
          </a:p>
          <a:p>
            <a:endParaRPr lang="en-IE" sz="1000" dirty="0">
              <a:latin typeface="Calibri" panose="020F0502020204030204" pitchFamily="34" charset="0"/>
              <a:ea typeface="Calibri" panose="020F0502020204030204" pitchFamily="34" charset="0"/>
              <a:cs typeface="Times New Roman" panose="02020603050405020304" pitchFamily="18" charset="0"/>
            </a:endParaRPr>
          </a:p>
          <a:p>
            <a:pPr marL="457200" indent="-457200">
              <a:buFont typeface="Arial" panose="020B0604020202020204" pitchFamily="34" charset="0"/>
              <a:buChar char="•"/>
            </a:pPr>
            <a:r>
              <a:rPr lang="en-IE" sz="2400" dirty="0">
                <a:effectLst/>
                <a:latin typeface="Calibri" panose="020F0502020204030204" pitchFamily="34" charset="0"/>
                <a:ea typeface="Calibri" panose="020F0502020204030204" pitchFamily="34" charset="0"/>
                <a:cs typeface="Times New Roman" panose="02020603050405020304" pitchFamily="18" charset="0"/>
              </a:rPr>
              <a:t>Government’s Roadmap for Pensions Reform (Government of Ireland, 2019) committed to reforming the system for calculating State Pension entitlements.</a:t>
            </a:r>
          </a:p>
          <a:p>
            <a:pPr marL="457200" indent="-457200">
              <a:buFont typeface="Arial" panose="020B0604020202020204" pitchFamily="34" charset="0"/>
              <a:buChar char="•"/>
            </a:pPr>
            <a:r>
              <a:rPr lang="en-IE" sz="2400" dirty="0">
                <a:effectLst/>
                <a:latin typeface="Calibri" panose="020F0502020204030204" pitchFamily="34" charset="0"/>
                <a:ea typeface="Calibri" panose="020F0502020204030204" pitchFamily="34" charset="0"/>
                <a:cs typeface="Times New Roman" panose="02020603050405020304" pitchFamily="18" charset="0"/>
              </a:rPr>
              <a:t>Pensions Commission, set up in 2020 to examine the sustainability of State Pensions, along with eligibility issues, recommended that the YAM should be abolished.</a:t>
            </a:r>
            <a:endParaRPr lang="en-IE" sz="2400" dirty="0"/>
          </a:p>
        </p:txBody>
      </p:sp>
    </p:spTree>
    <p:extLst>
      <p:ext uri="{BB962C8B-B14F-4D97-AF65-F5344CB8AC3E}">
        <p14:creationId xmlns:p14="http://schemas.microsoft.com/office/powerpoint/2010/main" val="35263726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32846E9-C08B-D634-6347-DE5E88E152B2}"/>
              </a:ext>
            </a:extLst>
          </p:cNvPr>
          <p:cNvSpPr>
            <a:spLocks noGrp="1"/>
          </p:cNvSpPr>
          <p:nvPr>
            <p:ph type="sldNum" sz="quarter" idx="12"/>
          </p:nvPr>
        </p:nvSpPr>
        <p:spPr/>
        <p:txBody>
          <a:bodyPr/>
          <a:lstStyle/>
          <a:p>
            <a:pPr algn="r"/>
            <a:fld id="{6032EFF6-B497-1D4E-A557-D85E06E93D4C}" type="slidenum">
              <a:rPr lang="en-US" smtClean="0">
                <a:solidFill>
                  <a:prstClr val="black"/>
                </a:solidFill>
              </a:rPr>
              <a:pPr algn="r"/>
              <a:t>7</a:t>
            </a:fld>
            <a:endParaRPr lang="en-US" dirty="0">
              <a:solidFill>
                <a:prstClr val="black"/>
              </a:solidFill>
            </a:endParaRPr>
          </a:p>
        </p:txBody>
      </p:sp>
      <p:sp>
        <p:nvSpPr>
          <p:cNvPr id="3" name="Date Placeholder 2">
            <a:extLst>
              <a:ext uri="{FF2B5EF4-FFF2-40B4-BE49-F238E27FC236}">
                <a16:creationId xmlns:a16="http://schemas.microsoft.com/office/drawing/2014/main" id="{66C81A2E-3F25-D138-3256-06E0BB648D4D}"/>
              </a:ext>
            </a:extLst>
          </p:cNvPr>
          <p:cNvSpPr>
            <a:spLocks noGrp="1"/>
          </p:cNvSpPr>
          <p:nvPr>
            <p:ph type="dt" sz="half" idx="10"/>
          </p:nvPr>
        </p:nvSpPr>
        <p:spPr/>
        <p:txBody>
          <a:bodyPr/>
          <a:lstStyle/>
          <a:p>
            <a:fld id="{176461CD-94D7-4E9C-B586-E36A3D3A8C47}" type="datetime3">
              <a:rPr lang="en-US" smtClean="0">
                <a:solidFill>
                  <a:prstClr val="black"/>
                </a:solidFill>
              </a:rPr>
              <a:t>12 June 2024</a:t>
            </a:fld>
            <a:endParaRPr lang="en-US" dirty="0">
              <a:solidFill>
                <a:prstClr val="black"/>
              </a:solidFill>
            </a:endParaRPr>
          </a:p>
        </p:txBody>
      </p:sp>
      <p:sp>
        <p:nvSpPr>
          <p:cNvPr id="4" name="Text Placeholder 3">
            <a:extLst>
              <a:ext uri="{FF2B5EF4-FFF2-40B4-BE49-F238E27FC236}">
                <a16:creationId xmlns:a16="http://schemas.microsoft.com/office/drawing/2014/main" id="{26006D81-3722-A427-9BF7-6135A65D5738}"/>
              </a:ext>
            </a:extLst>
          </p:cNvPr>
          <p:cNvSpPr>
            <a:spLocks noGrp="1"/>
          </p:cNvSpPr>
          <p:nvPr>
            <p:ph type="body" sz="quarter" idx="13"/>
          </p:nvPr>
        </p:nvSpPr>
        <p:spPr/>
        <p:txBody>
          <a:bodyPr/>
          <a:lstStyle/>
          <a:p>
            <a:r>
              <a:rPr lang="en-IE" dirty="0"/>
              <a:t>Total Contributions Approach (TCA)</a:t>
            </a:r>
          </a:p>
        </p:txBody>
      </p:sp>
      <p:sp>
        <p:nvSpPr>
          <p:cNvPr id="5" name="Content Placeholder 4">
            <a:extLst>
              <a:ext uri="{FF2B5EF4-FFF2-40B4-BE49-F238E27FC236}">
                <a16:creationId xmlns:a16="http://schemas.microsoft.com/office/drawing/2014/main" id="{4400A9D3-DECA-C23D-5908-5506041EC556}"/>
              </a:ext>
            </a:extLst>
          </p:cNvPr>
          <p:cNvSpPr>
            <a:spLocks noGrp="1"/>
          </p:cNvSpPr>
          <p:nvPr>
            <p:ph sz="quarter" idx="14"/>
          </p:nvPr>
        </p:nvSpPr>
        <p:spPr/>
        <p:txBody>
          <a:bodyPr>
            <a:normAutofit fontScale="92500" lnSpcReduction="10000"/>
          </a:bodyPr>
          <a:lstStyle/>
          <a:p>
            <a:pPr marL="457200" indent="-457200">
              <a:buFont typeface="Arial" panose="020B0604020202020204" pitchFamily="34" charset="0"/>
              <a:buChar char="•"/>
            </a:pPr>
            <a:r>
              <a:rPr lang="en-IE" dirty="0"/>
              <a:t>Introduced in 2018 to try remove anomalies associated with YAM</a:t>
            </a:r>
          </a:p>
          <a:p>
            <a:pPr marL="457200" indent="-457200">
              <a:buFont typeface="Arial" panose="020B0604020202020204" pitchFamily="34" charset="0"/>
              <a:buChar char="•"/>
            </a:pPr>
            <a:r>
              <a:rPr lang="en-IE" dirty="0"/>
              <a:t>520 paid contributions minimum</a:t>
            </a:r>
          </a:p>
          <a:p>
            <a:pPr marL="457200" indent="-457200">
              <a:buFont typeface="Arial" panose="020B0604020202020204" pitchFamily="34" charset="0"/>
              <a:buChar char="•"/>
            </a:pPr>
            <a:endParaRPr lang="en-IE" dirty="0"/>
          </a:p>
          <a:p>
            <a:pPr marL="457200" indent="-457200">
              <a:buFont typeface="Arial" panose="020B0604020202020204" pitchFamily="34" charset="0"/>
              <a:buChar char="•"/>
            </a:pPr>
            <a:endParaRPr lang="en-IE" dirty="0"/>
          </a:p>
          <a:p>
            <a:pPr marL="457200" indent="-457200">
              <a:buFont typeface="Arial" panose="020B0604020202020204" pitchFamily="34" charset="0"/>
              <a:buChar char="•"/>
            </a:pPr>
            <a:r>
              <a:rPr lang="en-IE" dirty="0"/>
              <a:t>Cap on credited contributions &amp; caring periods (combined cap of 1,040/20 years)</a:t>
            </a:r>
          </a:p>
          <a:p>
            <a:pPr marL="457200" indent="-457200">
              <a:buFont typeface="Arial" panose="020B0604020202020204" pitchFamily="34" charset="0"/>
              <a:buChar char="•"/>
            </a:pPr>
            <a:r>
              <a:rPr lang="en-IE" dirty="0"/>
              <a:t>2,080 contributions (40 years)=max rate</a:t>
            </a:r>
          </a:p>
          <a:p>
            <a:pPr marL="457200" indent="-457200">
              <a:buFont typeface="Arial" panose="020B0604020202020204" pitchFamily="34" charset="0"/>
              <a:buChar char="•"/>
            </a:pPr>
            <a:r>
              <a:rPr lang="en-IE" dirty="0"/>
              <a:t>Pro-rata rate (TC/2,080) if &lt; 2,080.</a:t>
            </a:r>
          </a:p>
          <a:p>
            <a:pPr marL="457200" indent="-457200">
              <a:buFont typeface="Arial" panose="020B0604020202020204" pitchFamily="34" charset="0"/>
              <a:buChar char="•"/>
            </a:pPr>
            <a:r>
              <a:rPr lang="en-IE" dirty="0"/>
              <a:t>By 2034 all SPC entitlements will use the TCA.</a:t>
            </a:r>
          </a:p>
          <a:p>
            <a:pPr marL="457200" indent="-457200">
              <a:buFont typeface="Arial" panose="020B0604020202020204" pitchFamily="34" charset="0"/>
              <a:buChar char="•"/>
            </a:pPr>
            <a:endParaRPr lang="en-IE" dirty="0"/>
          </a:p>
          <a:p>
            <a:pPr marL="457200" indent="-457200">
              <a:buFont typeface="Arial" panose="020B0604020202020204" pitchFamily="34" charset="0"/>
              <a:buChar char="•"/>
            </a:pPr>
            <a:endParaRPr lang="en-IE" dirty="0"/>
          </a:p>
        </p:txBody>
      </p:sp>
      <p:pic>
        <p:nvPicPr>
          <p:cNvPr id="7" name="Picture 6">
            <a:extLst>
              <a:ext uri="{FF2B5EF4-FFF2-40B4-BE49-F238E27FC236}">
                <a16:creationId xmlns:a16="http://schemas.microsoft.com/office/drawing/2014/main" id="{736EB9A9-471D-846F-AA34-50DD7D6B720D}"/>
              </a:ext>
            </a:extLst>
          </p:cNvPr>
          <p:cNvPicPr>
            <a:picLocks noChangeAspect="1"/>
          </p:cNvPicPr>
          <p:nvPr/>
        </p:nvPicPr>
        <p:blipFill rotWithShape="1">
          <a:blip r:embed="rId3"/>
          <a:srcRect l="1642" t="-1830" r="1949" b="16618"/>
          <a:stretch/>
        </p:blipFill>
        <p:spPr>
          <a:xfrm>
            <a:off x="584579" y="2645712"/>
            <a:ext cx="7772400" cy="1007919"/>
          </a:xfrm>
          <a:prstGeom prst="rect">
            <a:avLst/>
          </a:prstGeom>
        </p:spPr>
      </p:pic>
    </p:spTree>
    <p:extLst>
      <p:ext uri="{BB962C8B-B14F-4D97-AF65-F5344CB8AC3E}">
        <p14:creationId xmlns:p14="http://schemas.microsoft.com/office/powerpoint/2010/main" val="19725608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D40129E-7781-CBCE-ED22-E984A9743FFB}"/>
              </a:ext>
            </a:extLst>
          </p:cNvPr>
          <p:cNvSpPr>
            <a:spLocks noGrp="1"/>
          </p:cNvSpPr>
          <p:nvPr>
            <p:ph type="sldNum" sz="quarter" idx="12"/>
          </p:nvPr>
        </p:nvSpPr>
        <p:spPr/>
        <p:txBody>
          <a:bodyPr/>
          <a:lstStyle/>
          <a:p>
            <a:pPr algn="r"/>
            <a:fld id="{6032EFF6-B497-1D4E-A557-D85E06E93D4C}" type="slidenum">
              <a:rPr lang="en-US" smtClean="0">
                <a:solidFill>
                  <a:prstClr val="black"/>
                </a:solidFill>
              </a:rPr>
              <a:pPr algn="r"/>
              <a:t>8</a:t>
            </a:fld>
            <a:endParaRPr lang="en-US" dirty="0">
              <a:solidFill>
                <a:prstClr val="black"/>
              </a:solidFill>
            </a:endParaRPr>
          </a:p>
        </p:txBody>
      </p:sp>
      <p:sp>
        <p:nvSpPr>
          <p:cNvPr id="3" name="Date Placeholder 2">
            <a:extLst>
              <a:ext uri="{FF2B5EF4-FFF2-40B4-BE49-F238E27FC236}">
                <a16:creationId xmlns:a16="http://schemas.microsoft.com/office/drawing/2014/main" id="{36FAE4ED-7084-B213-9816-A421A4DAC878}"/>
              </a:ext>
            </a:extLst>
          </p:cNvPr>
          <p:cNvSpPr>
            <a:spLocks noGrp="1"/>
          </p:cNvSpPr>
          <p:nvPr>
            <p:ph type="dt" sz="half" idx="10"/>
          </p:nvPr>
        </p:nvSpPr>
        <p:spPr/>
        <p:txBody>
          <a:bodyPr/>
          <a:lstStyle/>
          <a:p>
            <a:fld id="{176461CD-94D7-4E9C-B586-E36A3D3A8C47}" type="datetime3">
              <a:rPr lang="en-US" smtClean="0">
                <a:solidFill>
                  <a:prstClr val="black"/>
                </a:solidFill>
              </a:rPr>
              <a:t>12 June 2024</a:t>
            </a:fld>
            <a:endParaRPr lang="en-US" dirty="0">
              <a:solidFill>
                <a:prstClr val="black"/>
              </a:solidFill>
            </a:endParaRPr>
          </a:p>
        </p:txBody>
      </p:sp>
      <p:sp>
        <p:nvSpPr>
          <p:cNvPr id="4" name="Text Placeholder 3">
            <a:extLst>
              <a:ext uri="{FF2B5EF4-FFF2-40B4-BE49-F238E27FC236}">
                <a16:creationId xmlns:a16="http://schemas.microsoft.com/office/drawing/2014/main" id="{2A7B467B-988E-C4BA-C70B-A6C8CF195989}"/>
              </a:ext>
            </a:extLst>
          </p:cNvPr>
          <p:cNvSpPr>
            <a:spLocks noGrp="1"/>
          </p:cNvSpPr>
          <p:nvPr>
            <p:ph type="body" sz="quarter" idx="13"/>
          </p:nvPr>
        </p:nvSpPr>
        <p:spPr/>
        <p:txBody>
          <a:bodyPr/>
          <a:lstStyle/>
          <a:p>
            <a:r>
              <a:rPr lang="en-IE" dirty="0"/>
              <a:t>What will be the likely impacts?</a:t>
            </a:r>
          </a:p>
        </p:txBody>
      </p:sp>
      <p:sp>
        <p:nvSpPr>
          <p:cNvPr id="5" name="Content Placeholder 4">
            <a:extLst>
              <a:ext uri="{FF2B5EF4-FFF2-40B4-BE49-F238E27FC236}">
                <a16:creationId xmlns:a16="http://schemas.microsoft.com/office/drawing/2014/main" id="{BB2C5CF5-8506-A4E7-F228-4FEF705B8D74}"/>
              </a:ext>
            </a:extLst>
          </p:cNvPr>
          <p:cNvSpPr>
            <a:spLocks noGrp="1"/>
          </p:cNvSpPr>
          <p:nvPr>
            <p:ph sz="quarter" idx="14"/>
          </p:nvPr>
        </p:nvSpPr>
        <p:spPr/>
        <p:txBody>
          <a:bodyPr>
            <a:normAutofit/>
          </a:bodyPr>
          <a:lstStyle/>
          <a:p>
            <a:pPr marL="457200" indent="-457200">
              <a:buFont typeface="Arial" panose="020B0604020202020204" pitchFamily="34" charset="0"/>
              <a:buChar char="•"/>
            </a:pPr>
            <a:r>
              <a:rPr lang="en-IE" dirty="0"/>
              <a:t>Those retiring after TCA was introduced had the choice of YAM or TCA – most favourable.</a:t>
            </a:r>
          </a:p>
          <a:p>
            <a:pPr marL="457200" indent="-457200">
              <a:buFont typeface="Arial" panose="020B0604020202020204" pitchFamily="34" charset="0"/>
              <a:buChar char="•"/>
            </a:pPr>
            <a:r>
              <a:rPr lang="en-IE" dirty="0"/>
              <a:t>Caring – gender aspect </a:t>
            </a:r>
            <a:r>
              <a:rPr lang="en-IE" sz="3600" dirty="0">
                <a:solidFill>
                  <a:srgbClr val="FF0000"/>
                </a:solidFill>
              </a:rPr>
              <a:t>+</a:t>
            </a:r>
          </a:p>
          <a:p>
            <a:pPr marL="457200" indent="-457200">
              <a:buFont typeface="Arial" panose="020B0604020202020204" pitchFamily="34" charset="0"/>
              <a:buChar char="•"/>
            </a:pPr>
            <a:r>
              <a:rPr lang="en-IE" dirty="0"/>
              <a:t>Cap on credited contributions under TCA </a:t>
            </a:r>
            <a:r>
              <a:rPr lang="en-IE" sz="4400" dirty="0">
                <a:solidFill>
                  <a:srgbClr val="FF0000"/>
                </a:solidFill>
              </a:rPr>
              <a:t>-</a:t>
            </a:r>
          </a:p>
          <a:p>
            <a:pPr marL="457200" indent="-457200">
              <a:buFont typeface="Arial" panose="020B0604020202020204" pitchFamily="34" charset="0"/>
              <a:buChar char="•"/>
            </a:pPr>
            <a:r>
              <a:rPr lang="en-IE" dirty="0"/>
              <a:t>Impact by educational attainment – entry into employment? </a:t>
            </a:r>
            <a:r>
              <a:rPr lang="en-IE" sz="3200" dirty="0">
                <a:solidFill>
                  <a:srgbClr val="FF0000"/>
                </a:solidFill>
              </a:rPr>
              <a:t>+</a:t>
            </a:r>
            <a:endParaRPr lang="en-IE" dirty="0"/>
          </a:p>
          <a:p>
            <a:pPr marL="457200" indent="-457200">
              <a:buFont typeface="Arial" panose="020B0604020202020204" pitchFamily="34" charset="0"/>
              <a:buChar char="•"/>
            </a:pPr>
            <a:r>
              <a:rPr lang="en-IE" dirty="0"/>
              <a:t>Generosity of banded approach </a:t>
            </a:r>
            <a:r>
              <a:rPr lang="en-IE" sz="4400" dirty="0">
                <a:solidFill>
                  <a:srgbClr val="FF0000"/>
                </a:solidFill>
              </a:rPr>
              <a:t>-</a:t>
            </a:r>
          </a:p>
          <a:p>
            <a:pPr marL="457200" indent="-457200">
              <a:buFont typeface="Arial" panose="020B0604020202020204" pitchFamily="34" charset="0"/>
              <a:buChar char="•"/>
            </a:pPr>
            <a:endParaRPr lang="en-IE" dirty="0"/>
          </a:p>
          <a:p>
            <a:endParaRPr lang="en-IE" dirty="0"/>
          </a:p>
        </p:txBody>
      </p:sp>
    </p:spTree>
    <p:extLst>
      <p:ext uri="{BB962C8B-B14F-4D97-AF65-F5344CB8AC3E}">
        <p14:creationId xmlns:p14="http://schemas.microsoft.com/office/powerpoint/2010/main" val="4694513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8269ABF-67FA-364E-327A-3BBF79D57170}"/>
              </a:ext>
            </a:extLst>
          </p:cNvPr>
          <p:cNvSpPr>
            <a:spLocks noGrp="1"/>
          </p:cNvSpPr>
          <p:nvPr>
            <p:ph type="sldNum" sz="quarter" idx="12"/>
          </p:nvPr>
        </p:nvSpPr>
        <p:spPr/>
        <p:txBody>
          <a:bodyPr/>
          <a:lstStyle/>
          <a:p>
            <a:pPr algn="r"/>
            <a:fld id="{6032EFF6-B497-1D4E-A557-D85E06E93D4C}" type="slidenum">
              <a:rPr lang="en-US" smtClean="0">
                <a:solidFill>
                  <a:prstClr val="black"/>
                </a:solidFill>
              </a:rPr>
              <a:pPr algn="r"/>
              <a:t>9</a:t>
            </a:fld>
            <a:endParaRPr lang="en-US" dirty="0">
              <a:solidFill>
                <a:prstClr val="black"/>
              </a:solidFill>
            </a:endParaRPr>
          </a:p>
        </p:txBody>
      </p:sp>
      <p:sp>
        <p:nvSpPr>
          <p:cNvPr id="3" name="Date Placeholder 2">
            <a:extLst>
              <a:ext uri="{FF2B5EF4-FFF2-40B4-BE49-F238E27FC236}">
                <a16:creationId xmlns:a16="http://schemas.microsoft.com/office/drawing/2014/main" id="{B794B57D-AE71-E3BA-BAFA-F1A9E281E2C1}"/>
              </a:ext>
            </a:extLst>
          </p:cNvPr>
          <p:cNvSpPr>
            <a:spLocks noGrp="1"/>
          </p:cNvSpPr>
          <p:nvPr>
            <p:ph type="dt" sz="half" idx="10"/>
          </p:nvPr>
        </p:nvSpPr>
        <p:spPr/>
        <p:txBody>
          <a:bodyPr/>
          <a:lstStyle/>
          <a:p>
            <a:fld id="{176461CD-94D7-4E9C-B586-E36A3D3A8C47}" type="datetime3">
              <a:rPr lang="en-US" smtClean="0">
                <a:solidFill>
                  <a:prstClr val="black"/>
                </a:solidFill>
              </a:rPr>
              <a:t>12 June 2024</a:t>
            </a:fld>
            <a:endParaRPr lang="en-US" dirty="0">
              <a:solidFill>
                <a:prstClr val="black"/>
              </a:solidFill>
            </a:endParaRPr>
          </a:p>
        </p:txBody>
      </p:sp>
      <p:sp>
        <p:nvSpPr>
          <p:cNvPr id="4" name="Text Placeholder 3">
            <a:extLst>
              <a:ext uri="{FF2B5EF4-FFF2-40B4-BE49-F238E27FC236}">
                <a16:creationId xmlns:a16="http://schemas.microsoft.com/office/drawing/2014/main" id="{A17900F9-95A7-D390-FE6C-5D10EEAC649C}"/>
              </a:ext>
            </a:extLst>
          </p:cNvPr>
          <p:cNvSpPr>
            <a:spLocks noGrp="1"/>
          </p:cNvSpPr>
          <p:nvPr>
            <p:ph type="body" sz="quarter" idx="13"/>
          </p:nvPr>
        </p:nvSpPr>
        <p:spPr/>
        <p:txBody>
          <a:bodyPr/>
          <a:lstStyle/>
          <a:p>
            <a:r>
              <a:rPr lang="en-IE" dirty="0"/>
              <a:t>Generosity of banded approach</a:t>
            </a:r>
          </a:p>
          <a:p>
            <a:endParaRPr lang="en-IE" dirty="0"/>
          </a:p>
        </p:txBody>
      </p:sp>
      <p:graphicFrame>
        <p:nvGraphicFramePr>
          <p:cNvPr id="9" name="Content Placeholder 8">
            <a:extLst>
              <a:ext uri="{FF2B5EF4-FFF2-40B4-BE49-F238E27FC236}">
                <a16:creationId xmlns:a16="http://schemas.microsoft.com/office/drawing/2014/main" id="{D57C5814-1488-27D8-E3C2-A50024489437}"/>
              </a:ext>
            </a:extLst>
          </p:cNvPr>
          <p:cNvGraphicFramePr>
            <a:graphicFrameLocks noGrp="1"/>
          </p:cNvGraphicFramePr>
          <p:nvPr>
            <p:ph sz="quarter" idx="14"/>
            <p:extLst>
              <p:ext uri="{D42A27DB-BD31-4B8C-83A1-F6EECF244321}">
                <p14:modId xmlns:p14="http://schemas.microsoft.com/office/powerpoint/2010/main" val="3676900096"/>
              </p:ext>
            </p:extLst>
          </p:nvPr>
        </p:nvGraphicFramePr>
        <p:xfrm>
          <a:off x="790806" y="1111828"/>
          <a:ext cx="3319428" cy="4759035"/>
        </p:xfrm>
        <a:graphic>
          <a:graphicData uri="http://schemas.openxmlformats.org/drawingml/2006/table">
            <a:tbl>
              <a:tblPr firstRow="1" firstCol="1" bandRow="1"/>
              <a:tblGrid>
                <a:gridCol w="1896097">
                  <a:extLst>
                    <a:ext uri="{9D8B030D-6E8A-4147-A177-3AD203B41FA5}">
                      <a16:colId xmlns:a16="http://schemas.microsoft.com/office/drawing/2014/main" val="76169727"/>
                    </a:ext>
                  </a:extLst>
                </a:gridCol>
                <a:gridCol w="1423331">
                  <a:extLst>
                    <a:ext uri="{9D8B030D-6E8A-4147-A177-3AD203B41FA5}">
                      <a16:colId xmlns:a16="http://schemas.microsoft.com/office/drawing/2014/main" val="1623643376"/>
                    </a:ext>
                  </a:extLst>
                </a:gridCol>
              </a:tblGrid>
              <a:tr h="1141503">
                <a:tc>
                  <a:txBody>
                    <a:bodyPr/>
                    <a:lstStyle/>
                    <a:p>
                      <a:pPr algn="ctr">
                        <a:lnSpc>
                          <a:spcPct val="115000"/>
                        </a:lnSpc>
                        <a:spcAft>
                          <a:spcPts val="1000"/>
                        </a:spcAft>
                      </a:pPr>
                      <a:r>
                        <a:rPr lang="en-IE" sz="1800" b="1">
                          <a:solidFill>
                            <a:srgbClr val="FFFFFF"/>
                          </a:solidFill>
                          <a:effectLst/>
                          <a:highlight>
                            <a:srgbClr val="1F355E"/>
                          </a:highlight>
                          <a:latin typeface="Calibri" panose="020F0502020204030204" pitchFamily="34" charset="0"/>
                          <a:ea typeface="Times New Roman" panose="02020603050405020304" pitchFamily="18" charset="0"/>
                          <a:cs typeface="Calibri" panose="020F0502020204030204" pitchFamily="34" charset="0"/>
                        </a:rPr>
                        <a:t>Yearly Average Contributions</a:t>
                      </a:r>
                      <a:endParaRPr lang="en-IE" sz="1800">
                        <a:effectLst/>
                        <a:highlight>
                          <a:srgbClr val="1F355E"/>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1F355E"/>
                    </a:solidFill>
                  </a:tcPr>
                </a:tc>
                <a:tc>
                  <a:txBody>
                    <a:bodyPr/>
                    <a:lstStyle/>
                    <a:p>
                      <a:pPr algn="ctr">
                        <a:lnSpc>
                          <a:spcPct val="115000"/>
                        </a:lnSpc>
                        <a:spcAft>
                          <a:spcPts val="1000"/>
                        </a:spcAft>
                      </a:pPr>
                      <a:r>
                        <a:rPr lang="en-IE" sz="1800" b="1">
                          <a:solidFill>
                            <a:srgbClr val="FFFFFF"/>
                          </a:solidFill>
                          <a:effectLst/>
                          <a:highlight>
                            <a:srgbClr val="1F355E"/>
                          </a:highlight>
                          <a:latin typeface="Calibri" panose="020F0502020204030204" pitchFamily="34" charset="0"/>
                          <a:ea typeface="Times New Roman" panose="02020603050405020304" pitchFamily="18" charset="0"/>
                          <a:cs typeface="Calibri" panose="020F0502020204030204" pitchFamily="34" charset="0"/>
                        </a:rPr>
                        <a:t>YAM</a:t>
                      </a:r>
                      <a:endParaRPr lang="en-IE" sz="1800">
                        <a:effectLst/>
                        <a:highlight>
                          <a:srgbClr val="1F355E"/>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1F355E"/>
                    </a:solidFill>
                  </a:tcPr>
                </a:tc>
                <a:extLst>
                  <a:ext uri="{0D108BD9-81ED-4DB2-BD59-A6C34878D82A}">
                    <a16:rowId xmlns:a16="http://schemas.microsoft.com/office/drawing/2014/main" val="2611773045"/>
                  </a:ext>
                </a:extLst>
              </a:tr>
              <a:tr h="602922">
                <a:tc>
                  <a:txBody>
                    <a:bodyPr/>
                    <a:lstStyle/>
                    <a:p>
                      <a:pPr indent="104140">
                        <a:lnSpc>
                          <a:spcPct val="115000"/>
                        </a:lnSpc>
                        <a:spcAft>
                          <a:spcPts val="1000"/>
                        </a:spcAft>
                      </a:pPr>
                      <a:r>
                        <a:rPr lang="en-IE" sz="1800" b="1" dirty="0">
                          <a:solidFill>
                            <a:srgbClr val="000000"/>
                          </a:solidFill>
                          <a:effectLst/>
                          <a:highlight>
                            <a:srgbClr val="DBE5F1"/>
                          </a:highlight>
                          <a:latin typeface="Calibri" panose="020F0502020204030204" pitchFamily="34" charset="0"/>
                          <a:ea typeface="Times New Roman" panose="02020603050405020304" pitchFamily="18" charset="0"/>
                          <a:cs typeface="Calibri" panose="020F0502020204030204" pitchFamily="34" charset="0"/>
                        </a:rPr>
                        <a:t>48 +</a:t>
                      </a:r>
                      <a:endParaRPr lang="en-IE" sz="1800" dirty="0">
                        <a:effectLst/>
                        <a:highlight>
                          <a:srgbClr val="DBE5F1"/>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a:lnSpc>
                          <a:spcPct val="115000"/>
                        </a:lnSpc>
                        <a:spcAft>
                          <a:spcPts val="1000"/>
                        </a:spcAft>
                      </a:pPr>
                      <a:r>
                        <a:rPr lang="en-IE" sz="1800" dirty="0">
                          <a:solidFill>
                            <a:srgbClr val="000000"/>
                          </a:solidFill>
                          <a:effectLst/>
                          <a:highlight>
                            <a:srgbClr val="DBE5F1"/>
                          </a:highlight>
                          <a:latin typeface="Calibri" panose="020F0502020204030204" pitchFamily="34" charset="0"/>
                          <a:ea typeface="Times New Roman" panose="02020603050405020304" pitchFamily="18" charset="0"/>
                          <a:cs typeface="Calibri" panose="020F0502020204030204" pitchFamily="34" charset="0"/>
                        </a:rPr>
                        <a:t>€277.30</a:t>
                      </a:r>
                      <a:endParaRPr lang="en-IE" sz="1800" dirty="0">
                        <a:effectLst/>
                        <a:highlight>
                          <a:srgbClr val="DBE5F1"/>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extLst>
                  <a:ext uri="{0D108BD9-81ED-4DB2-BD59-A6C34878D82A}">
                    <a16:rowId xmlns:a16="http://schemas.microsoft.com/office/drawing/2014/main" val="2662025723"/>
                  </a:ext>
                </a:extLst>
              </a:tr>
              <a:tr h="602922">
                <a:tc>
                  <a:txBody>
                    <a:bodyPr/>
                    <a:lstStyle/>
                    <a:p>
                      <a:pPr indent="104140">
                        <a:lnSpc>
                          <a:spcPct val="115000"/>
                        </a:lnSpc>
                        <a:spcAft>
                          <a:spcPts val="1000"/>
                        </a:spcAft>
                      </a:pPr>
                      <a:r>
                        <a:rPr lang="en-IE" sz="1800" b="1" dirty="0">
                          <a:solidFill>
                            <a:srgbClr val="000000"/>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40 – 47</a:t>
                      </a:r>
                      <a:endParaRPr lang="en-IE" sz="1800" dirty="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n-IE" sz="1800" dirty="0">
                          <a:solidFill>
                            <a:srgbClr val="000000"/>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€271.90</a:t>
                      </a:r>
                      <a:endParaRPr lang="en-IE" sz="1800" dirty="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extLst>
                  <a:ext uri="{0D108BD9-81ED-4DB2-BD59-A6C34878D82A}">
                    <a16:rowId xmlns:a16="http://schemas.microsoft.com/office/drawing/2014/main" val="4148548557"/>
                  </a:ext>
                </a:extLst>
              </a:tr>
              <a:tr h="602922">
                <a:tc>
                  <a:txBody>
                    <a:bodyPr/>
                    <a:lstStyle/>
                    <a:p>
                      <a:pPr indent="104140">
                        <a:lnSpc>
                          <a:spcPct val="115000"/>
                        </a:lnSpc>
                        <a:spcAft>
                          <a:spcPts val="1000"/>
                        </a:spcAft>
                      </a:pPr>
                      <a:r>
                        <a:rPr lang="en-IE" sz="1800" b="1">
                          <a:solidFill>
                            <a:srgbClr val="000000"/>
                          </a:solidFill>
                          <a:effectLst/>
                          <a:highlight>
                            <a:srgbClr val="DBE5F1"/>
                          </a:highlight>
                          <a:latin typeface="Calibri" panose="020F0502020204030204" pitchFamily="34" charset="0"/>
                          <a:ea typeface="Times New Roman" panose="02020603050405020304" pitchFamily="18" charset="0"/>
                          <a:cs typeface="Calibri" panose="020F0502020204030204" pitchFamily="34" charset="0"/>
                        </a:rPr>
                        <a:t>30 – 39</a:t>
                      </a:r>
                      <a:endParaRPr lang="en-IE" sz="1800">
                        <a:effectLst/>
                        <a:highlight>
                          <a:srgbClr val="DBE5F1"/>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a:lnSpc>
                          <a:spcPct val="115000"/>
                        </a:lnSpc>
                        <a:spcAft>
                          <a:spcPts val="1000"/>
                        </a:spcAft>
                      </a:pPr>
                      <a:r>
                        <a:rPr lang="en-IE" sz="1800">
                          <a:solidFill>
                            <a:srgbClr val="000000"/>
                          </a:solidFill>
                          <a:effectLst/>
                          <a:highlight>
                            <a:srgbClr val="DBE5F1"/>
                          </a:highlight>
                          <a:latin typeface="Calibri" panose="020F0502020204030204" pitchFamily="34" charset="0"/>
                          <a:ea typeface="Times New Roman" panose="02020603050405020304" pitchFamily="18" charset="0"/>
                          <a:cs typeface="Calibri" panose="020F0502020204030204" pitchFamily="34" charset="0"/>
                        </a:rPr>
                        <a:t>€249.30</a:t>
                      </a:r>
                      <a:endParaRPr lang="en-IE" sz="1800">
                        <a:effectLst/>
                        <a:highlight>
                          <a:srgbClr val="DBE5F1"/>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extLst>
                  <a:ext uri="{0D108BD9-81ED-4DB2-BD59-A6C34878D82A}">
                    <a16:rowId xmlns:a16="http://schemas.microsoft.com/office/drawing/2014/main" val="2461846372"/>
                  </a:ext>
                </a:extLst>
              </a:tr>
              <a:tr h="602922">
                <a:tc>
                  <a:txBody>
                    <a:bodyPr/>
                    <a:lstStyle/>
                    <a:p>
                      <a:pPr indent="104140">
                        <a:lnSpc>
                          <a:spcPct val="115000"/>
                        </a:lnSpc>
                        <a:spcAft>
                          <a:spcPts val="1000"/>
                        </a:spcAft>
                      </a:pPr>
                      <a:r>
                        <a:rPr lang="en-IE" sz="1800" b="1" dirty="0">
                          <a:solidFill>
                            <a:srgbClr val="000000"/>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20 – 29</a:t>
                      </a:r>
                      <a:endParaRPr lang="en-IE" sz="1800" dirty="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n-IE" sz="1800" dirty="0">
                          <a:solidFill>
                            <a:srgbClr val="000000"/>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€236.10</a:t>
                      </a:r>
                      <a:endParaRPr lang="en-IE" sz="1800" dirty="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extLst>
                  <a:ext uri="{0D108BD9-81ED-4DB2-BD59-A6C34878D82A}">
                    <a16:rowId xmlns:a16="http://schemas.microsoft.com/office/drawing/2014/main" val="1360000029"/>
                  </a:ext>
                </a:extLst>
              </a:tr>
              <a:tr h="602922">
                <a:tc>
                  <a:txBody>
                    <a:bodyPr/>
                    <a:lstStyle/>
                    <a:p>
                      <a:pPr indent="104140">
                        <a:lnSpc>
                          <a:spcPct val="115000"/>
                        </a:lnSpc>
                        <a:spcAft>
                          <a:spcPts val="1000"/>
                        </a:spcAft>
                      </a:pPr>
                      <a:r>
                        <a:rPr lang="en-IE" sz="1800" b="1" dirty="0">
                          <a:solidFill>
                            <a:srgbClr val="000000"/>
                          </a:solidFill>
                          <a:effectLst/>
                          <a:highlight>
                            <a:srgbClr val="DBE5F1"/>
                          </a:highlight>
                          <a:latin typeface="Calibri" panose="020F0502020204030204" pitchFamily="34" charset="0"/>
                          <a:ea typeface="Times New Roman" panose="02020603050405020304" pitchFamily="18" charset="0"/>
                          <a:cs typeface="Calibri" panose="020F0502020204030204" pitchFamily="34" charset="0"/>
                        </a:rPr>
                        <a:t>15 – 19</a:t>
                      </a:r>
                      <a:endParaRPr lang="en-IE" sz="1800" dirty="0">
                        <a:effectLst/>
                        <a:highlight>
                          <a:srgbClr val="DBE5F1"/>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a:lnSpc>
                          <a:spcPct val="115000"/>
                        </a:lnSpc>
                        <a:spcAft>
                          <a:spcPts val="1000"/>
                        </a:spcAft>
                      </a:pPr>
                      <a:r>
                        <a:rPr lang="en-IE" sz="1800">
                          <a:solidFill>
                            <a:srgbClr val="000000"/>
                          </a:solidFill>
                          <a:effectLst/>
                          <a:highlight>
                            <a:srgbClr val="DBE5F1"/>
                          </a:highlight>
                          <a:latin typeface="Calibri" panose="020F0502020204030204" pitchFamily="34" charset="0"/>
                          <a:ea typeface="Times New Roman" panose="02020603050405020304" pitchFamily="18" charset="0"/>
                          <a:cs typeface="Calibri" panose="020F0502020204030204" pitchFamily="34" charset="0"/>
                        </a:rPr>
                        <a:t>€180.70</a:t>
                      </a:r>
                      <a:endParaRPr lang="en-IE" sz="1800">
                        <a:effectLst/>
                        <a:highlight>
                          <a:srgbClr val="DBE5F1"/>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extLst>
                  <a:ext uri="{0D108BD9-81ED-4DB2-BD59-A6C34878D82A}">
                    <a16:rowId xmlns:a16="http://schemas.microsoft.com/office/drawing/2014/main" val="2058280817"/>
                  </a:ext>
                </a:extLst>
              </a:tr>
              <a:tr h="602922">
                <a:tc>
                  <a:txBody>
                    <a:bodyPr/>
                    <a:lstStyle/>
                    <a:p>
                      <a:pPr indent="104140">
                        <a:lnSpc>
                          <a:spcPct val="115000"/>
                        </a:lnSpc>
                        <a:spcAft>
                          <a:spcPts val="1000"/>
                        </a:spcAft>
                      </a:pPr>
                      <a:r>
                        <a:rPr lang="en-IE" sz="1800" b="1">
                          <a:solidFill>
                            <a:srgbClr val="000000"/>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10 – 14</a:t>
                      </a:r>
                      <a:endParaRPr lang="en-IE" sz="180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n-IE" sz="1800" dirty="0">
                          <a:solidFill>
                            <a:srgbClr val="000000"/>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€110.80</a:t>
                      </a:r>
                      <a:endParaRPr lang="en-IE" sz="1800" dirty="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extLst>
                  <a:ext uri="{0D108BD9-81ED-4DB2-BD59-A6C34878D82A}">
                    <a16:rowId xmlns:a16="http://schemas.microsoft.com/office/drawing/2014/main" val="1632686791"/>
                  </a:ext>
                </a:extLst>
              </a:tr>
            </a:tbl>
          </a:graphicData>
        </a:graphic>
      </p:graphicFrame>
      <p:sp>
        <p:nvSpPr>
          <p:cNvPr id="11" name="TextBox 10">
            <a:extLst>
              <a:ext uri="{FF2B5EF4-FFF2-40B4-BE49-F238E27FC236}">
                <a16:creationId xmlns:a16="http://schemas.microsoft.com/office/drawing/2014/main" id="{2EE17533-863B-CB87-30E7-FCBDC37531E7}"/>
              </a:ext>
            </a:extLst>
          </p:cNvPr>
          <p:cNvSpPr txBox="1"/>
          <p:nvPr/>
        </p:nvSpPr>
        <p:spPr>
          <a:xfrm>
            <a:off x="790805" y="5949435"/>
            <a:ext cx="5126247" cy="369332"/>
          </a:xfrm>
          <a:prstGeom prst="rect">
            <a:avLst/>
          </a:prstGeom>
          <a:noFill/>
        </p:spPr>
        <p:txBody>
          <a:bodyPr wrap="square">
            <a:spAutoFit/>
          </a:bodyPr>
          <a:lstStyle/>
          <a:p>
            <a:pPr marR="521970" indent="-539750" algn="l">
              <a:spcAft>
                <a:spcPts val="1200"/>
              </a:spcAft>
            </a:pPr>
            <a:r>
              <a:rPr lang="en-IE" sz="1800" b="0" i="0" dirty="0">
                <a:effectLst/>
                <a:latin typeface="Calibri" panose="020F0502020204030204" pitchFamily="34" charset="0"/>
                <a:ea typeface="Batang" panose="02030600000101010101" pitchFamily="18" charset="-127"/>
                <a:cs typeface="Times New Roman" panose="02020603050405020304" pitchFamily="18" charset="0"/>
              </a:rPr>
              <a:t>** based on 40 years of contributions.</a:t>
            </a:r>
            <a:endParaRPr lang="en-IE" sz="2000" b="1" i="1" dirty="0">
              <a:effectLst/>
              <a:latin typeface="Calibri" panose="020F0502020204030204" pitchFamily="34" charset="0"/>
              <a:ea typeface="Batang" panose="02030600000101010101" pitchFamily="18" charset="-127"/>
              <a:cs typeface="Times New Roman" panose="02020603050405020304" pitchFamily="18" charset="0"/>
            </a:endParaRPr>
          </a:p>
        </p:txBody>
      </p:sp>
    </p:spTree>
    <p:extLst>
      <p:ext uri="{BB962C8B-B14F-4D97-AF65-F5344CB8AC3E}">
        <p14:creationId xmlns:p14="http://schemas.microsoft.com/office/powerpoint/2010/main" val="2612747530"/>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3d7ca690-77fb-4dc2-9dbc-59304150e79d" xsi:nil="true"/>
    <lcf76f155ced4ddcb4097134ff3c332f xmlns="ee2953d7-4f2a-4833-9366-083de7f6d20f">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D73F1274D3F99409BFF270AF77F8165" ma:contentTypeVersion="16" ma:contentTypeDescription="Create a new document." ma:contentTypeScope="" ma:versionID="08d7b4ec6da71236bab3af4c45143505">
  <xsd:schema xmlns:xsd="http://www.w3.org/2001/XMLSchema" xmlns:xs="http://www.w3.org/2001/XMLSchema" xmlns:p="http://schemas.microsoft.com/office/2006/metadata/properties" xmlns:ns2="ee2953d7-4f2a-4833-9366-083de7f6d20f" xmlns:ns3="3d7ca690-77fb-4dc2-9dbc-59304150e79d" targetNamespace="http://schemas.microsoft.com/office/2006/metadata/properties" ma:root="true" ma:fieldsID="7e39cbb356f2045f18a3181139d0b52b" ns2:_="" ns3:_="">
    <xsd:import namespace="ee2953d7-4f2a-4833-9366-083de7f6d20f"/>
    <xsd:import namespace="3d7ca690-77fb-4dc2-9dbc-59304150e79d"/>
    <xsd:element name="properties">
      <xsd:complexType>
        <xsd:sequence>
          <xsd:element name="documentManagement">
            <xsd:complexType>
              <xsd:all>
                <xsd:element ref="ns2:MediaServiceMetadata" minOccurs="0"/>
                <xsd:element ref="ns2:MediaServiceFastMetadata"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2:lcf76f155ced4ddcb4097134ff3c332f" minOccurs="0"/>
                <xsd:element ref="ns3:TaxCatchAll" minOccurs="0"/>
                <xsd:element ref="ns3:SharedWithUsers" minOccurs="0"/>
                <xsd:element ref="ns3:SharedWithDetails" minOccurs="0"/>
                <xsd:element ref="ns2:MediaServiceLocation" minOccurs="0"/>
                <xsd:element ref="ns2:MediaServiceOCR"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e2953d7-4f2a-4833-9366-083de7f6d20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GenerationTime" ma:index="10" nillable="true" ma:displayName="MediaServiceGenerationTime" ma:hidden="true" ma:internalName="MediaServiceGenerationTime" ma:readOnly="true">
      <xsd:simpleType>
        <xsd:restriction base="dms:Text"/>
      </xsd:simpleType>
    </xsd:element>
    <xsd:element name="MediaServiceEventHashCode" ma:index="11" nillable="true" ma:displayName="MediaServiceEventHashCode" ma:hidden="true" ma:internalName="MediaServiceEventHashCode" ma:readOnly="true">
      <xsd:simpleType>
        <xsd:restriction base="dms:Text"/>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0438c398-5d14-466e-9d31-5a661b18a392" ma:termSetId="09814cd3-568e-fe90-9814-8d621ff8fb84" ma:anchorId="fba54fb3-c3e1-fe81-a776-ca4b69148c4d" ma:open="true" ma:isKeyword="false">
      <xsd:complexType>
        <xsd:sequence>
          <xsd:element ref="pc:Terms" minOccurs="0" maxOccurs="1"/>
        </xsd:sequence>
      </xsd:complexType>
    </xsd:element>
    <xsd:element name="MediaServiceLocation" ma:index="20" nillable="true" ma:displayName="Location" ma:internalName="MediaServiceLocation" ma:readOnly="true">
      <xsd:simpleType>
        <xsd:restriction base="dms:Text"/>
      </xsd:simpleType>
    </xsd:element>
    <xsd:element name="MediaServiceOCR" ma:index="21" nillable="true" ma:displayName="Extracted Text" ma:internalName="MediaServiceOCR" ma:readOnly="true">
      <xsd:simpleType>
        <xsd:restriction base="dms:Note">
          <xsd:maxLength value="255"/>
        </xsd:restriction>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d7ca690-77fb-4dc2-9dbc-59304150e79d"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bfc09954-6486-42f4-b15c-81922f430c3b}" ma:internalName="TaxCatchAll" ma:showField="CatchAllData" ma:web="3d7ca690-77fb-4dc2-9dbc-59304150e79d">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9F6B13E-3E26-4A96-9EC6-D31E75EB581B}">
  <ds:schemaRefs>
    <ds:schemaRef ds:uri="http://schemas.microsoft.com/sharepoint/v3/contenttype/forms"/>
  </ds:schemaRefs>
</ds:datastoreItem>
</file>

<file path=customXml/itemProps2.xml><?xml version="1.0" encoding="utf-8"?>
<ds:datastoreItem xmlns:ds="http://schemas.openxmlformats.org/officeDocument/2006/customXml" ds:itemID="{39B6B2EE-D2DE-44BA-815F-39D5BAB10B6F}">
  <ds:schemaRefs>
    <ds:schemaRef ds:uri="http://schemas.microsoft.com/office/2006/metadata/properties"/>
    <ds:schemaRef ds:uri="http://schemas.microsoft.com/office/infopath/2007/PartnerControls"/>
    <ds:schemaRef ds:uri="3d7ca690-77fb-4dc2-9dbc-59304150e79d"/>
    <ds:schemaRef ds:uri="ee2953d7-4f2a-4833-9366-083de7f6d20f"/>
  </ds:schemaRefs>
</ds:datastoreItem>
</file>

<file path=customXml/itemProps3.xml><?xml version="1.0" encoding="utf-8"?>
<ds:datastoreItem xmlns:ds="http://schemas.openxmlformats.org/officeDocument/2006/customXml" ds:itemID="{73BDCCAA-CD53-46B3-B9E1-19CD5E680C5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e2953d7-4f2a-4833-9366-083de7f6d20f"/>
    <ds:schemaRef ds:uri="3d7ca690-77fb-4dc2-9dbc-59304150e79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9632</TotalTime>
  <Words>2840</Words>
  <Application>Microsoft Office PowerPoint</Application>
  <PresentationFormat>On-screen Show (4:3)</PresentationFormat>
  <Paragraphs>645</Paragraphs>
  <Slides>30</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Calibri</vt:lpstr>
      <vt:lpstr>DIN Next LT Pro</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Louise Gallagher</dc:creator>
  <cp:lastModifiedBy>Claire Keane</cp:lastModifiedBy>
  <cp:revision>157</cp:revision>
  <dcterms:created xsi:type="dcterms:W3CDTF">2017-07-06T20:46:34Z</dcterms:created>
  <dcterms:modified xsi:type="dcterms:W3CDTF">2024-06-12T14:16:17Z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0x0101008D73F1274D3F99409BFF270AF77F8165</vt:lpwstr>
  </property>
  <property fmtid="{D5CDD505-2E9C-101B-9397-08002B2CF9AE}" pid="3" name="MediaServiceImageTags">
    <vt:lpwstr/>
  </property>
</Properties>
</file>